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embeddedFontLst>
    <p:embeddedFont>
      <p:font typeface="Advent Pro SemiBold" panose="020B0604020202020204" charset="0"/>
      <p:regular r:id="rId41"/>
      <p:bold r:id="rId42"/>
    </p:embeddedFont>
    <p:embeddedFont>
      <p:font typeface="Fira Sans Condensed Medium" panose="020B0604020202020204" charset="0"/>
      <p:regular r:id="rId43"/>
      <p:bold r:id="rId44"/>
      <p:italic r:id="rId45"/>
      <p:boldItalic r:id="rId46"/>
    </p:embeddedFont>
    <p:embeddedFont>
      <p:font typeface="Fira Sans Extra Condensed Medium" panose="020B0604020202020204" charset="0"/>
      <p:regular r:id="rId47"/>
      <p:bold r:id="rId48"/>
      <p:italic r:id="rId49"/>
      <p:boldItalic r:id="rId50"/>
    </p:embeddedFont>
    <p:embeddedFont>
      <p:font typeface="Maven Pro" panose="020B0604020202020204" charset="0"/>
      <p:regular r:id="rId51"/>
      <p:bold r:id="rId52"/>
    </p:embeddedFont>
    <p:embeddedFont>
      <p:font typeface="Open Sans" panose="020B0604020202020204" charset="0"/>
      <p:regular r:id="rId53"/>
      <p:bold r:id="rId54"/>
      <p:italic r:id="rId55"/>
      <p:boldItalic r:id="rId56"/>
    </p:embeddedFont>
    <p:embeddedFont>
      <p:font typeface="Proxima Nova" panose="020B0604020202020204" charset="0"/>
      <p:regular r:id="rId57"/>
      <p:bold r:id="rId58"/>
      <p:italic r:id="rId59"/>
      <p:boldItalic r:id="rId60"/>
    </p:embeddedFont>
    <p:embeddedFont>
      <p:font typeface="Proxima Nova Semibold" panose="020B0604020202020204" charset="0"/>
      <p:regular r:id="rId61"/>
      <p:bold r:id="rId62"/>
      <p:boldItalic r:id="rId63"/>
    </p:embeddedFont>
    <p:embeddedFont>
      <p:font typeface="Share Tech" panose="020B0604020202020204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7" d="100"/>
          <a:sy n="107" d="100"/>
        </p:scale>
        <p:origin x="7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61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85c785d3de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85c785d3de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5c785d3de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85c785d3de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87534e47c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87534e47c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7534e47ce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7534e47ce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74b0e3b3c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874b0e3b3c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87534e47ce_3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87534e47ce_3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87534e47ce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87534e47ce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87534e47ce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87534e47ce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5bce96d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5bce96d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71353d868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871353d868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18466cd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18466cd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871353d868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871353d868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871353d868_7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871353d868_7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8718466cd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8718466cd5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871353d868_7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871353d868_7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8718466c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8718466cd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85c785d3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85c785d3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8718466cd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8718466cd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74b0e3b3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74b0e3b3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8718466cd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8718466cd5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8718466cd5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8718466cd5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873f83a7d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873f83a7d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873f83a7d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873f83a7d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873f83a7d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873f83a7d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70e1a7781e_1_25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70e1a7781e_1_25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74b0e3b3c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74b0e3b3c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71353d8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71353d8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874b0e3b3c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874b0e3b3c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874b0e3b3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874b0e3b3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874b0e3b3c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874b0e3b3c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74b0e3b3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874b0e3b3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/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/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/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tarwars.fandom.com/wiki/C-3PO/Legends" TargetMode="External"/><Relationship Id="rId4" Type="http://schemas.openxmlformats.org/officeDocument/2006/relationships/hyperlink" Target="https://starwars.fandom.com/wiki/EV-9D9/Legend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11900" y="2735850"/>
            <a:ext cx="3381000" cy="12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Giulia Cassarà - Ivan Colantoni</a:t>
            </a:r>
            <a:endParaRPr sz="16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Fabian Fonseca - Damiano Zappia</a:t>
            </a:r>
            <a:endParaRPr sz="16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Reasoning Agents, May 2020</a:t>
            </a:r>
            <a:endParaRPr sz="16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539363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Imitation Learning </a:t>
            </a:r>
            <a:r>
              <a:rPr lang="en" sz="2100"/>
              <a:t>over </a:t>
            </a:r>
            <a:r>
              <a:rPr lang="en" sz="3900"/>
              <a:t>Heterogeneous Agents</a:t>
            </a:r>
            <a:r>
              <a:rPr lang="en" sz="2100"/>
              <a:t> with</a:t>
            </a:r>
            <a:r>
              <a:rPr lang="en" sz="3900"/>
              <a:t> </a:t>
            </a:r>
            <a:r>
              <a:rPr lang="en" sz="3900">
                <a:solidFill>
                  <a:schemeClr val="accent2"/>
                </a:solidFill>
              </a:rPr>
              <a:t>Restraining Bolt</a:t>
            </a:r>
            <a:r>
              <a:rPr lang="en" sz="3900"/>
              <a:t> </a:t>
            </a:r>
            <a:endParaRPr sz="390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84082" y="28499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731504" y="35760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7085348" y="185314"/>
            <a:ext cx="133252" cy="2485777"/>
            <a:chOff x="6780548" y="337714"/>
            <a:chExt cx="133252" cy="24857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6902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5325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25"/>
          <p:cNvGrpSpPr/>
          <p:nvPr/>
        </p:nvGrpSpPr>
        <p:grpSpPr>
          <a:xfrm>
            <a:off x="7383158" y="1284563"/>
            <a:ext cx="754968" cy="714621"/>
            <a:chOff x="6069423" y="2891892"/>
            <a:chExt cx="362321" cy="364231"/>
          </a:xfrm>
        </p:grpSpPr>
        <p:sp>
          <p:nvSpPr>
            <p:cNvPr id="462" name="Google Shape;462;p25"/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25"/>
          <p:cNvGrpSpPr/>
          <p:nvPr/>
        </p:nvGrpSpPr>
        <p:grpSpPr>
          <a:xfrm>
            <a:off x="1744658" y="3118803"/>
            <a:ext cx="619501" cy="612155"/>
            <a:chOff x="6219124" y="2902788"/>
            <a:chExt cx="318231" cy="355470"/>
          </a:xfrm>
        </p:grpSpPr>
        <p:sp>
          <p:nvSpPr>
            <p:cNvPr id="469" name="Google Shape;469;p25"/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25"/>
          <p:cNvSpPr txBox="1">
            <a:spLocks noGrp="1"/>
          </p:cNvSpPr>
          <p:nvPr>
            <p:ph type="subTitle" idx="1"/>
          </p:nvPr>
        </p:nvSpPr>
        <p:spPr>
          <a:xfrm>
            <a:off x="-15612" y="27096"/>
            <a:ext cx="32955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Sapienza Università di Roma</a:t>
            </a:r>
            <a:endParaRPr/>
          </a:p>
        </p:txBody>
      </p:sp>
      <p:grpSp>
        <p:nvGrpSpPr>
          <p:cNvPr id="473" name="Google Shape;473;p25"/>
          <p:cNvGrpSpPr/>
          <p:nvPr/>
        </p:nvGrpSpPr>
        <p:grpSpPr>
          <a:xfrm>
            <a:off x="2663611" y="2639599"/>
            <a:ext cx="270104" cy="361754"/>
            <a:chOff x="6702211" y="3782599"/>
            <a:chExt cx="270104" cy="361754"/>
          </a:xfrm>
        </p:grpSpPr>
        <p:sp>
          <p:nvSpPr>
            <p:cNvPr id="474" name="Google Shape;474;p25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5"/>
          <p:cNvGrpSpPr/>
          <p:nvPr/>
        </p:nvGrpSpPr>
        <p:grpSpPr>
          <a:xfrm>
            <a:off x="6292899" y="2642601"/>
            <a:ext cx="282174" cy="355735"/>
            <a:chOff x="7144274" y="1500214"/>
            <a:chExt cx="282174" cy="355735"/>
          </a:xfrm>
        </p:grpSpPr>
        <p:sp>
          <p:nvSpPr>
            <p:cNvPr id="480" name="Google Shape;480;p25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5"/>
          <p:cNvGrpSpPr/>
          <p:nvPr/>
        </p:nvGrpSpPr>
        <p:grpSpPr>
          <a:xfrm>
            <a:off x="2668523" y="3053292"/>
            <a:ext cx="260283" cy="345914"/>
            <a:chOff x="8055961" y="2881842"/>
            <a:chExt cx="260283" cy="345914"/>
          </a:xfrm>
        </p:grpSpPr>
        <p:sp>
          <p:nvSpPr>
            <p:cNvPr id="487" name="Google Shape;487;p25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25"/>
          <p:cNvGrpSpPr/>
          <p:nvPr/>
        </p:nvGrpSpPr>
        <p:grpSpPr>
          <a:xfrm>
            <a:off x="6294786" y="3048625"/>
            <a:ext cx="278404" cy="355260"/>
            <a:chOff x="8047661" y="1501037"/>
            <a:chExt cx="278404" cy="355260"/>
          </a:xfrm>
        </p:grpSpPr>
        <p:sp>
          <p:nvSpPr>
            <p:cNvPr id="492" name="Google Shape;492;p25"/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4"/>
          <p:cNvSpPr txBox="1">
            <a:spLocks noGrp="1"/>
          </p:cNvSpPr>
          <p:nvPr>
            <p:ph type="body" idx="1"/>
          </p:nvPr>
        </p:nvSpPr>
        <p:spPr>
          <a:xfrm>
            <a:off x="596700" y="1039888"/>
            <a:ext cx="7950600" cy="3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Most IRL solutions model the reward function in parametric form and use some optimization or regression method to optimize the parameter values.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The main issue with these approaches is that the optimization problem is essentially ill-posed.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Estimating numerical reward functions from execution traces remains an open problem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The proposed approach allows also for dealing with </a:t>
            </a:r>
            <a:r>
              <a:rPr lang="en" sz="1500" b="1"/>
              <a:t>non-Markovian</a:t>
            </a:r>
            <a:r>
              <a:rPr lang="en" sz="1500"/>
              <a:t> rewards</a:t>
            </a:r>
            <a:endParaRPr sz="1500"/>
          </a:p>
        </p:txBody>
      </p:sp>
      <p:sp>
        <p:nvSpPr>
          <p:cNvPr id="807" name="Google Shape;807;p34"/>
          <p:cNvSpPr txBox="1">
            <a:spLocks noGrp="1"/>
          </p:cNvSpPr>
          <p:nvPr>
            <p:ph type="ctrTitle" idx="4294967295"/>
          </p:nvPr>
        </p:nvSpPr>
        <p:spPr>
          <a:xfrm>
            <a:off x="2349300" y="260475"/>
            <a:ext cx="366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approaches</a:t>
            </a:r>
            <a:endParaRPr/>
          </a:p>
        </p:txBody>
      </p:sp>
      <p:sp>
        <p:nvSpPr>
          <p:cNvPr id="808" name="Google Shape;808;p34"/>
          <p:cNvSpPr txBox="1"/>
          <p:nvPr/>
        </p:nvSpPr>
        <p:spPr>
          <a:xfrm>
            <a:off x="55725" y="484950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sz="1000" i="1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5"/>
          <p:cNvSpPr txBox="1">
            <a:spLocks noGrp="1"/>
          </p:cNvSpPr>
          <p:nvPr>
            <p:ph type="body" idx="2"/>
          </p:nvPr>
        </p:nvSpPr>
        <p:spPr>
          <a:xfrm>
            <a:off x="4604075" y="2127200"/>
            <a:ext cx="39087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50">
                <a:solidFill>
                  <a:srgbClr val="F3F3F3"/>
                </a:solidFill>
              </a:rPr>
              <a:t>In </a:t>
            </a:r>
            <a:r>
              <a:rPr lang="en" sz="1450" b="1">
                <a:solidFill>
                  <a:srgbClr val="F3F3F3"/>
                </a:solidFill>
              </a:rPr>
              <a:t>passive</a:t>
            </a:r>
            <a:r>
              <a:rPr lang="en" sz="1450">
                <a:solidFill>
                  <a:srgbClr val="F3F3F3"/>
                </a:solidFill>
              </a:rPr>
              <a:t> approaches the formula/DFA is learned from a fixed set of positive and negative traces. 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814" name="Google Shape;814;p35"/>
          <p:cNvSpPr txBox="1">
            <a:spLocks noGrp="1"/>
          </p:cNvSpPr>
          <p:nvPr>
            <p:ph type="ctrTitle"/>
          </p:nvPr>
        </p:nvSpPr>
        <p:spPr>
          <a:xfrm>
            <a:off x="1685625" y="411675"/>
            <a:ext cx="5841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Passive and active learning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5" name="Google Shape;815;p35"/>
          <p:cNvSpPr txBox="1">
            <a:spLocks noGrp="1"/>
          </p:cNvSpPr>
          <p:nvPr>
            <p:ph type="body" idx="1"/>
          </p:nvPr>
        </p:nvSpPr>
        <p:spPr>
          <a:xfrm>
            <a:off x="618825" y="1158488"/>
            <a:ext cx="41061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50">
                <a:solidFill>
                  <a:srgbClr val="F3F3F3"/>
                </a:solidFill>
              </a:rPr>
              <a:t>Two broad classes of approaches, passive and active, exist to learn a (temporal) formula/DFA from sets of positive and negative traces. 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816" name="Google Shape;816;p35"/>
          <p:cNvSpPr txBox="1"/>
          <p:nvPr/>
        </p:nvSpPr>
        <p:spPr>
          <a:xfrm>
            <a:off x="686925" y="3160650"/>
            <a:ext cx="47832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In </a:t>
            </a:r>
            <a:r>
              <a:rPr lang="en" sz="1450" b="1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active learning</a:t>
            </a:r>
            <a:r>
              <a:rPr lang="en" sz="145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, the set of traces is produced as the result of an interaction between the learner and the expert. The expert knows the target formula/automaton (which is not the case in this work).</a:t>
            </a:r>
            <a:endParaRPr sz="1450" b="1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817" name="Google Shape;817;p35"/>
          <p:cNvGrpSpPr/>
          <p:nvPr/>
        </p:nvGrpSpPr>
        <p:grpSpPr>
          <a:xfrm>
            <a:off x="8344599" y="207650"/>
            <a:ext cx="540943" cy="517963"/>
            <a:chOff x="3179914" y="2889488"/>
            <a:chExt cx="422876" cy="404911"/>
          </a:xfrm>
        </p:grpSpPr>
        <p:sp>
          <p:nvSpPr>
            <p:cNvPr id="818" name="Google Shape;818;p35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35"/>
          <p:cNvGrpSpPr/>
          <p:nvPr/>
        </p:nvGrpSpPr>
        <p:grpSpPr>
          <a:xfrm rot="-1796230">
            <a:off x="7639358" y="3407603"/>
            <a:ext cx="1006047" cy="979353"/>
            <a:chOff x="4206459" y="1191441"/>
            <a:chExt cx="712557" cy="785901"/>
          </a:xfrm>
        </p:grpSpPr>
        <p:sp>
          <p:nvSpPr>
            <p:cNvPr id="825" name="Google Shape;825;p35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9" name="Google Shape;829;p35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830" name="Google Shape;830;p35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5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5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5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35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835" name="Google Shape;835;p35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5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5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5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9" name="Google Shape;839;p35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840" name="Google Shape;840;p35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5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5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5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" name="Google Shape;844;p35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845" name="Google Shape;845;p35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5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5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5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9" name="Google Shape;849;p35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3" name="Google Shape;853;p35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854" name="Google Shape;854;p35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5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5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5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8" name="Google Shape;858;p35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859" name="Google Shape;859;p35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5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5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5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3" name="Google Shape;863;p35"/>
          <p:cNvSpPr txBox="1"/>
          <p:nvPr/>
        </p:nvSpPr>
        <p:spPr>
          <a:xfrm>
            <a:off x="6188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Giulia Cassarà - Introduction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864" name="Google Shape;864;p35"/>
          <p:cNvGrpSpPr/>
          <p:nvPr/>
        </p:nvGrpSpPr>
        <p:grpSpPr>
          <a:xfrm>
            <a:off x="1993126" y="2097436"/>
            <a:ext cx="1430711" cy="743389"/>
            <a:chOff x="5159450" y="1919950"/>
            <a:chExt cx="1541050" cy="862500"/>
          </a:xfrm>
        </p:grpSpPr>
        <p:sp>
          <p:nvSpPr>
            <p:cNvPr id="865" name="Google Shape;865;p35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866" name="Google Shape;866;p35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867" name="Google Shape;867;p35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35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6"/>
          <p:cNvSpPr txBox="1">
            <a:spLocks noGrp="1"/>
          </p:cNvSpPr>
          <p:nvPr>
            <p:ph type="ctrTitle"/>
          </p:nvPr>
        </p:nvSpPr>
        <p:spPr>
          <a:xfrm>
            <a:off x="2183678" y="1209375"/>
            <a:ext cx="5718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PROBLEM DEFINITION</a:t>
            </a:r>
            <a:endParaRPr sz="4700"/>
          </a:p>
        </p:txBody>
      </p:sp>
      <p:sp>
        <p:nvSpPr>
          <p:cNvPr id="874" name="Google Shape;874;p36"/>
          <p:cNvSpPr/>
          <p:nvPr/>
        </p:nvSpPr>
        <p:spPr>
          <a:xfrm>
            <a:off x="12180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1218076" y="3869000"/>
            <a:ext cx="4075449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908275" y="1196575"/>
            <a:ext cx="1072200" cy="9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 txBox="1">
            <a:spLocks noGrp="1"/>
          </p:cNvSpPr>
          <p:nvPr>
            <p:ph type="title" idx="2"/>
          </p:nvPr>
        </p:nvSpPr>
        <p:spPr>
          <a:xfrm>
            <a:off x="959690" y="1393949"/>
            <a:ext cx="969300" cy="4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878" name="Google Shape;878;p36"/>
          <p:cNvCxnSpPr>
            <a:stCxn id="876" idx="2"/>
          </p:cNvCxnSpPr>
          <p:nvPr/>
        </p:nvCxnSpPr>
        <p:spPr>
          <a:xfrm flipH="1">
            <a:off x="1438975" y="2112475"/>
            <a:ext cx="5400" cy="18063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9" name="Google Shape;879;p36"/>
          <p:cNvGrpSpPr/>
          <p:nvPr/>
        </p:nvGrpSpPr>
        <p:grpSpPr>
          <a:xfrm rot="145575">
            <a:off x="5508258" y="2175813"/>
            <a:ext cx="1780104" cy="1679607"/>
            <a:chOff x="5080188" y="927900"/>
            <a:chExt cx="961200" cy="961200"/>
          </a:xfrm>
        </p:grpSpPr>
        <p:sp>
          <p:nvSpPr>
            <p:cNvPr id="880" name="Google Shape;880;p3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7"/>
          <p:cNvSpPr txBox="1">
            <a:spLocks noGrp="1"/>
          </p:cNvSpPr>
          <p:nvPr>
            <p:ph type="ctrTitle" idx="2"/>
          </p:nvPr>
        </p:nvSpPr>
        <p:spPr>
          <a:xfrm>
            <a:off x="5837550" y="1304670"/>
            <a:ext cx="2895000" cy="8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Learner</a:t>
            </a:r>
            <a:endParaRPr>
              <a:solidFill>
                <a:schemeClr val="l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Defined on MDP: </a:t>
            </a:r>
            <a:endParaRPr sz="1500">
              <a:solidFill>
                <a:schemeClr val="l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=〈S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A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Tr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R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〉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93" name="Google Shape;893;p37"/>
          <p:cNvSpPr txBox="1">
            <a:spLocks noGrp="1"/>
          </p:cNvSpPr>
          <p:nvPr>
            <p:ph type="ctrTitle"/>
          </p:nvPr>
        </p:nvSpPr>
        <p:spPr>
          <a:xfrm>
            <a:off x="721175" y="1145975"/>
            <a:ext cx="2895000" cy="13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5B7C5"/>
                </a:solidFill>
              </a:rPr>
              <a:t>Expert</a:t>
            </a:r>
            <a:endParaRPr>
              <a:solidFill>
                <a:srgbClr val="A5B7C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Defined on MDP :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8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=〈S</a:t>
            </a:r>
            <a:r>
              <a:rPr lang="en" sz="8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, A</a:t>
            </a:r>
            <a:r>
              <a:rPr lang="en" sz="8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, Tr</a:t>
            </a:r>
            <a:r>
              <a:rPr lang="en" sz="8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, R</a:t>
            </a:r>
            <a:r>
              <a:rPr lang="en" sz="8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〉</a:t>
            </a:r>
            <a:endParaRPr>
              <a:solidFill>
                <a:srgbClr val="A5B7C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5B7C5"/>
              </a:solidFill>
            </a:endParaRPr>
          </a:p>
        </p:txBody>
      </p:sp>
      <p:sp>
        <p:nvSpPr>
          <p:cNvPr id="894" name="Google Shape;894;p37"/>
          <p:cNvSpPr txBox="1">
            <a:spLocks noGrp="1"/>
          </p:cNvSpPr>
          <p:nvPr>
            <p:ph type="subTitle" idx="1"/>
          </p:nvPr>
        </p:nvSpPr>
        <p:spPr>
          <a:xfrm>
            <a:off x="403950" y="2476275"/>
            <a:ext cx="4283700" cy="22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-  Same environment of the Learning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agent but </a:t>
            </a:r>
            <a:r>
              <a:rPr lang="en" sz="1250" b="1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en" sz="1250" b="1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representation of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50" b="1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states</a:t>
            </a:r>
            <a:r>
              <a:rPr lang="en" sz="1250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250" b="1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 sz="1250" b="1">
              <a:solidFill>
                <a:srgbClr val="D7DFE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- It can execute</a:t>
            </a:r>
            <a:r>
              <a:rPr lang="en" sz="1250" b="1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50" b="1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optimal policies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of a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given task but cannot make the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corresponding</a:t>
            </a:r>
            <a:r>
              <a:rPr lang="en" sz="1250" b="1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50" b="1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reward function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explicit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- It expresses its optimal policies through a set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 Of</a:t>
            </a:r>
            <a:r>
              <a:rPr lang="en" sz="1250" b="1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 low level traces </a:t>
            </a:r>
            <a:endParaRPr sz="1250" b="1">
              <a:solidFill>
                <a:srgbClr val="D7DF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37"/>
          <p:cNvSpPr txBox="1">
            <a:spLocks noGrp="1"/>
          </p:cNvSpPr>
          <p:nvPr>
            <p:ph type="subTitle" idx="3"/>
          </p:nvPr>
        </p:nvSpPr>
        <p:spPr>
          <a:xfrm>
            <a:off x="5731825" y="2525505"/>
            <a:ext cx="2737500" cy="19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</a:t>
            </a:r>
            <a:r>
              <a:rPr lang="en" sz="12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</a:t>
            </a:r>
            <a:r>
              <a:rPr lang="en" sz="8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2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8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-  It is equipped with the RB</a:t>
            </a: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device that encodes the behavior of the expert agent in performing a given task </a:t>
            </a: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 The system </a:t>
            </a:r>
            <a:r>
              <a:rPr lang="en" sz="125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85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RBl </a:t>
            </a:r>
            <a:r>
              <a:rPr lang="en" sz="125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=〈M</a:t>
            </a:r>
            <a:r>
              <a:rPr lang="en" sz="85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25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R〉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can be used to learn an optimal policy driven byRB </a:t>
            </a: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7"/>
          <p:cNvSpPr txBox="1">
            <a:spLocks noGrp="1"/>
          </p:cNvSpPr>
          <p:nvPr>
            <p:ph type="ctrTitle" idx="4"/>
          </p:nvPr>
        </p:nvSpPr>
        <p:spPr>
          <a:xfrm>
            <a:off x="3609575" y="506350"/>
            <a:ext cx="222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Environment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897" name="Google Shape;897;p37"/>
          <p:cNvGrpSpPr/>
          <p:nvPr/>
        </p:nvGrpSpPr>
        <p:grpSpPr>
          <a:xfrm>
            <a:off x="7699951" y="4839452"/>
            <a:ext cx="946551" cy="153200"/>
            <a:chOff x="4404545" y="3301592"/>
            <a:chExt cx="782403" cy="129272"/>
          </a:xfrm>
        </p:grpSpPr>
        <p:sp>
          <p:nvSpPr>
            <p:cNvPr id="898" name="Google Shape;898;p37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4420869" y="3318308"/>
              <a:ext cx="92621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37"/>
          <p:cNvSpPr/>
          <p:nvPr/>
        </p:nvSpPr>
        <p:spPr>
          <a:xfrm>
            <a:off x="457191" y="1179260"/>
            <a:ext cx="3872457" cy="1079496"/>
          </a:xfrm>
          <a:custGeom>
            <a:avLst/>
            <a:gdLst/>
            <a:ahLst/>
            <a:cxnLst/>
            <a:rect l="l" t="t" r="r" b="b"/>
            <a:pathLst>
              <a:path w="140281" h="63360" extrusionOk="0">
                <a:moveTo>
                  <a:pt x="4021" y="0"/>
                </a:moveTo>
                <a:cubicBezTo>
                  <a:pt x="1801" y="6"/>
                  <a:pt x="6" y="1801"/>
                  <a:pt x="0" y="4021"/>
                </a:cubicBezTo>
                <a:lnTo>
                  <a:pt x="0" y="59338"/>
                </a:lnTo>
                <a:cubicBezTo>
                  <a:pt x="6" y="61552"/>
                  <a:pt x="1801" y="63354"/>
                  <a:pt x="4021" y="63359"/>
                </a:cubicBezTo>
                <a:lnTo>
                  <a:pt x="98272" y="63359"/>
                </a:lnTo>
                <a:cubicBezTo>
                  <a:pt x="99963" y="41512"/>
                  <a:pt x="118098" y="24204"/>
                  <a:pt x="140280" y="23813"/>
                </a:cubicBezTo>
                <a:lnTo>
                  <a:pt x="140280" y="4021"/>
                </a:lnTo>
                <a:cubicBezTo>
                  <a:pt x="140275" y="1801"/>
                  <a:pt x="138474" y="6"/>
                  <a:pt x="136259" y="0"/>
                </a:cubicBezTo>
                <a:close/>
              </a:path>
            </a:pathLst>
          </a:custGeom>
          <a:noFill/>
          <a:ln w="28575" cap="flat" cmpd="sng">
            <a:solidFill>
              <a:srgbClr val="7994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1" name="Google Shape;901;p37"/>
          <p:cNvSpPr/>
          <p:nvPr/>
        </p:nvSpPr>
        <p:spPr>
          <a:xfrm>
            <a:off x="4479875" y="1176100"/>
            <a:ext cx="4283831" cy="1079496"/>
          </a:xfrm>
          <a:custGeom>
            <a:avLst/>
            <a:gdLst/>
            <a:ahLst/>
            <a:cxnLst/>
            <a:rect l="l" t="t" r="r" b="b"/>
            <a:pathLst>
              <a:path w="140281" h="63360" extrusionOk="0">
                <a:moveTo>
                  <a:pt x="4022" y="0"/>
                </a:moveTo>
                <a:cubicBezTo>
                  <a:pt x="1807" y="6"/>
                  <a:pt x="6" y="1801"/>
                  <a:pt x="0" y="4021"/>
                </a:cubicBezTo>
                <a:lnTo>
                  <a:pt x="0" y="24017"/>
                </a:lnTo>
                <a:cubicBezTo>
                  <a:pt x="20553" y="26066"/>
                  <a:pt x="36886" y="42675"/>
                  <a:pt x="38494" y="63359"/>
                </a:cubicBezTo>
                <a:lnTo>
                  <a:pt x="136260" y="63359"/>
                </a:lnTo>
                <a:cubicBezTo>
                  <a:pt x="138480" y="63354"/>
                  <a:pt x="140275" y="61552"/>
                  <a:pt x="140281" y="59338"/>
                </a:cubicBezTo>
                <a:lnTo>
                  <a:pt x="140281" y="4021"/>
                </a:lnTo>
                <a:cubicBezTo>
                  <a:pt x="140275" y="1801"/>
                  <a:pt x="138480" y="6"/>
                  <a:pt x="136260" y="0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7"/>
          <p:cNvSpPr/>
          <p:nvPr/>
        </p:nvSpPr>
        <p:spPr>
          <a:xfrm>
            <a:off x="4539750" y="2353875"/>
            <a:ext cx="4223861" cy="2373941"/>
          </a:xfrm>
          <a:custGeom>
            <a:avLst/>
            <a:gdLst/>
            <a:ahLst/>
            <a:cxnLst/>
            <a:rect l="l" t="t" r="r" b="b"/>
            <a:pathLst>
              <a:path w="140281" h="63360" extrusionOk="0">
                <a:moveTo>
                  <a:pt x="38494" y="1"/>
                </a:moveTo>
                <a:cubicBezTo>
                  <a:pt x="36886" y="20680"/>
                  <a:pt x="20553" y="37294"/>
                  <a:pt x="0" y="39343"/>
                </a:cubicBezTo>
                <a:lnTo>
                  <a:pt x="0" y="59339"/>
                </a:lnTo>
                <a:cubicBezTo>
                  <a:pt x="6" y="61559"/>
                  <a:pt x="1807" y="63354"/>
                  <a:pt x="4022" y="63360"/>
                </a:cubicBezTo>
                <a:lnTo>
                  <a:pt x="136260" y="63360"/>
                </a:lnTo>
                <a:cubicBezTo>
                  <a:pt x="138480" y="63354"/>
                  <a:pt x="140275" y="61559"/>
                  <a:pt x="140281" y="59339"/>
                </a:cubicBezTo>
                <a:lnTo>
                  <a:pt x="140281" y="4022"/>
                </a:lnTo>
                <a:cubicBezTo>
                  <a:pt x="140275" y="1808"/>
                  <a:pt x="138480" y="6"/>
                  <a:pt x="136260" y="1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37"/>
          <p:cNvGrpSpPr/>
          <p:nvPr/>
        </p:nvGrpSpPr>
        <p:grpSpPr>
          <a:xfrm>
            <a:off x="3643225" y="1872650"/>
            <a:ext cx="1758000" cy="1453118"/>
            <a:chOff x="3567025" y="1872650"/>
            <a:chExt cx="1758000" cy="1453118"/>
          </a:xfrm>
        </p:grpSpPr>
        <p:grpSp>
          <p:nvGrpSpPr>
            <p:cNvPr id="904" name="Google Shape;904;p37"/>
            <p:cNvGrpSpPr/>
            <p:nvPr/>
          </p:nvGrpSpPr>
          <p:grpSpPr>
            <a:xfrm>
              <a:off x="3761715" y="2277757"/>
              <a:ext cx="1191507" cy="1048011"/>
              <a:chOff x="7608988" y="2093194"/>
              <a:chExt cx="817276" cy="672147"/>
            </a:xfrm>
          </p:grpSpPr>
          <p:cxnSp>
            <p:nvCxnSpPr>
              <p:cNvPr id="905" name="Google Shape;905;p37"/>
              <p:cNvCxnSpPr/>
              <p:nvPr/>
            </p:nvCxnSpPr>
            <p:spPr>
              <a:xfrm rot="5400000" flipH="1">
                <a:off x="7620257" y="2136491"/>
                <a:ext cx="129900" cy="1113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6" name="Google Shape;906;p37"/>
              <p:cNvCxnSpPr/>
              <p:nvPr/>
            </p:nvCxnSpPr>
            <p:spPr>
              <a:xfrm rot="-5400000">
                <a:off x="8285120" y="2136491"/>
                <a:ext cx="129900" cy="1113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7" name="Google Shape;907;p37"/>
              <p:cNvCxnSpPr/>
              <p:nvPr/>
            </p:nvCxnSpPr>
            <p:spPr>
              <a:xfrm rot="5400000">
                <a:off x="7620257" y="2644741"/>
                <a:ext cx="129900" cy="1113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8" name="Google Shape;908;p37"/>
              <p:cNvCxnSpPr/>
              <p:nvPr/>
            </p:nvCxnSpPr>
            <p:spPr>
              <a:xfrm rot="-5400000" flipH="1">
                <a:off x="8285120" y="2644741"/>
                <a:ext cx="129900" cy="1113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37"/>
              <p:cNvCxnSpPr/>
              <p:nvPr/>
            </p:nvCxnSpPr>
            <p:spPr>
              <a:xfrm rot="10800000">
                <a:off x="7608988" y="2425132"/>
                <a:ext cx="8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0" name="Google Shape;910;p37"/>
              <p:cNvCxnSpPr/>
              <p:nvPr/>
            </p:nvCxnSpPr>
            <p:spPr>
              <a:xfrm rot="10800000">
                <a:off x="8342865" y="2425132"/>
                <a:ext cx="8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11" name="Google Shape;911;p37"/>
              <p:cNvGrpSpPr/>
              <p:nvPr/>
            </p:nvGrpSpPr>
            <p:grpSpPr>
              <a:xfrm>
                <a:off x="7721175" y="2093194"/>
                <a:ext cx="599587" cy="623846"/>
                <a:chOff x="7721175" y="2093194"/>
                <a:chExt cx="599587" cy="623846"/>
              </a:xfrm>
            </p:grpSpPr>
            <p:grpSp>
              <p:nvGrpSpPr>
                <p:cNvPr id="912" name="Google Shape;912;p37"/>
                <p:cNvGrpSpPr/>
                <p:nvPr/>
              </p:nvGrpSpPr>
              <p:grpSpPr>
                <a:xfrm>
                  <a:off x="7721175" y="2093194"/>
                  <a:ext cx="291605" cy="623846"/>
                  <a:chOff x="9405575" y="2061418"/>
                  <a:chExt cx="291605" cy="623846"/>
                </a:xfrm>
              </p:grpSpPr>
              <p:sp>
                <p:nvSpPr>
                  <p:cNvPr id="913" name="Google Shape;913;p37"/>
                  <p:cNvSpPr/>
                  <p:nvPr/>
                </p:nvSpPr>
                <p:spPr>
                  <a:xfrm>
                    <a:off x="9405575" y="2061418"/>
                    <a:ext cx="291379" cy="6238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53" h="45503" extrusionOk="0">
                        <a:moveTo>
                          <a:pt x="17225" y="1059"/>
                        </a:moveTo>
                        <a:cubicBezTo>
                          <a:pt x="20066" y="1059"/>
                          <a:pt x="20192" y="4831"/>
                          <a:pt x="20195" y="4980"/>
                        </a:cubicBezTo>
                        <a:lnTo>
                          <a:pt x="20195" y="42658"/>
                        </a:lnTo>
                        <a:cubicBezTo>
                          <a:pt x="19755" y="43076"/>
                          <a:pt x="18011" y="44441"/>
                          <a:pt x="14035" y="44441"/>
                        </a:cubicBezTo>
                        <a:cubicBezTo>
                          <a:pt x="9143" y="44441"/>
                          <a:pt x="6607" y="41481"/>
                          <a:pt x="6264" y="38549"/>
                        </a:cubicBezTo>
                        <a:cubicBezTo>
                          <a:pt x="6238" y="38342"/>
                          <a:pt x="6089" y="38168"/>
                          <a:pt x="5889" y="38106"/>
                        </a:cubicBezTo>
                        <a:cubicBezTo>
                          <a:pt x="5769" y="38071"/>
                          <a:pt x="2987" y="37194"/>
                          <a:pt x="3045" y="34127"/>
                        </a:cubicBezTo>
                        <a:cubicBezTo>
                          <a:pt x="3067" y="32998"/>
                          <a:pt x="3194" y="32212"/>
                          <a:pt x="3449" y="31665"/>
                        </a:cubicBezTo>
                        <a:cubicBezTo>
                          <a:pt x="3449" y="31665"/>
                          <a:pt x="3682" y="31319"/>
                          <a:pt x="3685" y="31277"/>
                        </a:cubicBezTo>
                        <a:cubicBezTo>
                          <a:pt x="3740" y="31205"/>
                          <a:pt x="3799" y="31141"/>
                          <a:pt x="3863" y="31082"/>
                        </a:cubicBezTo>
                        <a:cubicBezTo>
                          <a:pt x="4404" y="30567"/>
                          <a:pt x="5365" y="30335"/>
                          <a:pt x="7020" y="30335"/>
                        </a:cubicBezTo>
                        <a:cubicBezTo>
                          <a:pt x="7247" y="30335"/>
                          <a:pt x="7486" y="30339"/>
                          <a:pt x="7739" y="30348"/>
                        </a:cubicBezTo>
                        <a:cubicBezTo>
                          <a:pt x="8968" y="30388"/>
                          <a:pt x="10320" y="30407"/>
                          <a:pt x="11768" y="30407"/>
                        </a:cubicBezTo>
                        <a:cubicBezTo>
                          <a:pt x="11975" y="30407"/>
                          <a:pt x="12184" y="30407"/>
                          <a:pt x="12395" y="30406"/>
                        </a:cubicBezTo>
                        <a:lnTo>
                          <a:pt x="12408" y="30406"/>
                        </a:lnTo>
                        <a:cubicBezTo>
                          <a:pt x="12410" y="30406"/>
                          <a:pt x="12412" y="30406"/>
                          <a:pt x="12414" y="30406"/>
                        </a:cubicBezTo>
                        <a:cubicBezTo>
                          <a:pt x="14155" y="30406"/>
                          <a:pt x="15565" y="31819"/>
                          <a:pt x="15565" y="33561"/>
                        </a:cubicBezTo>
                        <a:lnTo>
                          <a:pt x="15565" y="35495"/>
                        </a:lnTo>
                        <a:cubicBezTo>
                          <a:pt x="15559" y="35793"/>
                          <a:pt x="15798" y="36039"/>
                          <a:pt x="16096" y="36039"/>
                        </a:cubicBezTo>
                        <a:cubicBezTo>
                          <a:pt x="16394" y="36039"/>
                          <a:pt x="16636" y="35793"/>
                          <a:pt x="16627" y="35495"/>
                        </a:cubicBezTo>
                        <a:lnTo>
                          <a:pt x="16627" y="33561"/>
                        </a:lnTo>
                        <a:cubicBezTo>
                          <a:pt x="16627" y="31233"/>
                          <a:pt x="14740" y="29345"/>
                          <a:pt x="12414" y="29345"/>
                        </a:cubicBezTo>
                        <a:cubicBezTo>
                          <a:pt x="12412" y="29345"/>
                          <a:pt x="12410" y="29345"/>
                          <a:pt x="12408" y="29345"/>
                        </a:cubicBezTo>
                        <a:lnTo>
                          <a:pt x="12392" y="29345"/>
                        </a:lnTo>
                        <a:cubicBezTo>
                          <a:pt x="12202" y="29346"/>
                          <a:pt x="12014" y="29346"/>
                          <a:pt x="11828" y="29346"/>
                        </a:cubicBezTo>
                        <a:cubicBezTo>
                          <a:pt x="10369" y="29346"/>
                          <a:pt x="9008" y="29324"/>
                          <a:pt x="7772" y="29287"/>
                        </a:cubicBezTo>
                        <a:cubicBezTo>
                          <a:pt x="7513" y="29278"/>
                          <a:pt x="7267" y="29274"/>
                          <a:pt x="7033" y="29274"/>
                        </a:cubicBezTo>
                        <a:cubicBezTo>
                          <a:pt x="5050" y="29274"/>
                          <a:pt x="3893" y="29586"/>
                          <a:pt x="3135" y="30309"/>
                        </a:cubicBezTo>
                        <a:cubicBezTo>
                          <a:pt x="3058" y="30380"/>
                          <a:pt x="2987" y="30458"/>
                          <a:pt x="2922" y="30536"/>
                        </a:cubicBezTo>
                        <a:cubicBezTo>
                          <a:pt x="1045" y="29510"/>
                          <a:pt x="1084" y="26828"/>
                          <a:pt x="1084" y="26799"/>
                        </a:cubicBezTo>
                        <a:lnTo>
                          <a:pt x="1084" y="26786"/>
                        </a:lnTo>
                        <a:lnTo>
                          <a:pt x="1084" y="21470"/>
                        </a:lnTo>
                        <a:cubicBezTo>
                          <a:pt x="1084" y="19979"/>
                          <a:pt x="1450" y="18885"/>
                          <a:pt x="2168" y="18212"/>
                        </a:cubicBezTo>
                        <a:cubicBezTo>
                          <a:pt x="2905" y="17528"/>
                          <a:pt x="3830" y="17480"/>
                          <a:pt x="4078" y="17480"/>
                        </a:cubicBezTo>
                        <a:cubicBezTo>
                          <a:pt x="4118" y="17480"/>
                          <a:pt x="4141" y="17481"/>
                          <a:pt x="4142" y="17481"/>
                        </a:cubicBezTo>
                        <a:cubicBezTo>
                          <a:pt x="4157" y="17483"/>
                          <a:pt x="4172" y="17483"/>
                          <a:pt x="4186" y="17483"/>
                        </a:cubicBezTo>
                        <a:cubicBezTo>
                          <a:pt x="4474" y="17483"/>
                          <a:pt x="4714" y="17249"/>
                          <a:pt x="4714" y="16954"/>
                        </a:cubicBezTo>
                        <a:lnTo>
                          <a:pt x="4714" y="12072"/>
                        </a:lnTo>
                        <a:cubicBezTo>
                          <a:pt x="4714" y="11082"/>
                          <a:pt x="4986" y="10325"/>
                          <a:pt x="5523" y="9820"/>
                        </a:cubicBezTo>
                        <a:cubicBezTo>
                          <a:pt x="6270" y="9115"/>
                          <a:pt x="7348" y="9065"/>
                          <a:pt x="7647" y="9065"/>
                        </a:cubicBezTo>
                        <a:cubicBezTo>
                          <a:pt x="7696" y="9065"/>
                          <a:pt x="7724" y="9066"/>
                          <a:pt x="7726" y="9066"/>
                        </a:cubicBezTo>
                        <a:cubicBezTo>
                          <a:pt x="7739" y="9067"/>
                          <a:pt x="7751" y="9067"/>
                          <a:pt x="7763" y="9067"/>
                        </a:cubicBezTo>
                        <a:cubicBezTo>
                          <a:pt x="8253" y="9067"/>
                          <a:pt x="8483" y="8447"/>
                          <a:pt x="8095" y="8128"/>
                        </a:cubicBezTo>
                        <a:cubicBezTo>
                          <a:pt x="7911" y="7976"/>
                          <a:pt x="7749" y="7749"/>
                          <a:pt x="7937" y="7216"/>
                        </a:cubicBezTo>
                        <a:cubicBezTo>
                          <a:pt x="8312" y="6167"/>
                          <a:pt x="9878" y="4614"/>
                          <a:pt x="11929" y="3269"/>
                        </a:cubicBezTo>
                        <a:cubicBezTo>
                          <a:pt x="13967" y="1926"/>
                          <a:pt x="16044" y="1059"/>
                          <a:pt x="17225" y="1059"/>
                        </a:cubicBezTo>
                        <a:close/>
                        <a:moveTo>
                          <a:pt x="17222" y="1"/>
                        </a:moveTo>
                        <a:cubicBezTo>
                          <a:pt x="14145" y="1"/>
                          <a:pt x="7898" y="4168"/>
                          <a:pt x="6937" y="6863"/>
                        </a:cubicBezTo>
                        <a:cubicBezTo>
                          <a:pt x="6782" y="7300"/>
                          <a:pt x="6752" y="7711"/>
                          <a:pt x="6846" y="8076"/>
                        </a:cubicBezTo>
                        <a:cubicBezTo>
                          <a:pt x="6241" y="8180"/>
                          <a:pt x="5452" y="8435"/>
                          <a:pt x="4805" y="9040"/>
                        </a:cubicBezTo>
                        <a:cubicBezTo>
                          <a:pt x="4041" y="9755"/>
                          <a:pt x="3656" y="10778"/>
                          <a:pt x="3656" y="12075"/>
                        </a:cubicBezTo>
                        <a:lnTo>
                          <a:pt x="3656" y="16446"/>
                        </a:lnTo>
                        <a:cubicBezTo>
                          <a:pt x="3093" y="16511"/>
                          <a:pt x="2220" y="16727"/>
                          <a:pt x="1460" y="17426"/>
                        </a:cubicBezTo>
                        <a:cubicBezTo>
                          <a:pt x="508" y="18303"/>
                          <a:pt x="23" y="19665"/>
                          <a:pt x="23" y="21470"/>
                        </a:cubicBezTo>
                        <a:lnTo>
                          <a:pt x="23" y="26779"/>
                        </a:lnTo>
                        <a:cubicBezTo>
                          <a:pt x="20" y="27006"/>
                          <a:pt x="0" y="30147"/>
                          <a:pt x="2388" y="31454"/>
                        </a:cubicBezTo>
                        <a:cubicBezTo>
                          <a:pt x="2136" y="32118"/>
                          <a:pt x="2006" y="32975"/>
                          <a:pt x="1984" y="34107"/>
                        </a:cubicBezTo>
                        <a:cubicBezTo>
                          <a:pt x="1922" y="37288"/>
                          <a:pt x="4352" y="38614"/>
                          <a:pt x="5254" y="38996"/>
                        </a:cubicBezTo>
                        <a:cubicBezTo>
                          <a:pt x="5533" y="40711"/>
                          <a:pt x="6429" y="42273"/>
                          <a:pt x="7797" y="43428"/>
                        </a:cubicBezTo>
                        <a:cubicBezTo>
                          <a:pt x="9405" y="44784"/>
                          <a:pt x="11560" y="45502"/>
                          <a:pt x="14035" y="45502"/>
                        </a:cubicBezTo>
                        <a:cubicBezTo>
                          <a:pt x="19270" y="45502"/>
                          <a:pt x="21065" y="43292"/>
                          <a:pt x="21140" y="43199"/>
                        </a:cubicBezTo>
                        <a:cubicBezTo>
                          <a:pt x="21214" y="43105"/>
                          <a:pt x="21253" y="42992"/>
                          <a:pt x="21253" y="42872"/>
                        </a:cubicBezTo>
                        <a:lnTo>
                          <a:pt x="21253" y="4967"/>
                        </a:lnTo>
                        <a:cubicBezTo>
                          <a:pt x="21217" y="3249"/>
                          <a:pt x="20328" y="1"/>
                          <a:pt x="17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914;p37"/>
                  <p:cNvSpPr/>
                  <p:nvPr/>
                </p:nvSpPr>
                <p:spPr>
                  <a:xfrm>
                    <a:off x="9535402" y="2540968"/>
                    <a:ext cx="161778" cy="6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00" h="5029" extrusionOk="0">
                        <a:moveTo>
                          <a:pt x="11270" y="1"/>
                        </a:moveTo>
                        <a:cubicBezTo>
                          <a:pt x="11264" y="1"/>
                          <a:pt x="11258" y="1"/>
                          <a:pt x="11252" y="1"/>
                        </a:cubicBezTo>
                        <a:lnTo>
                          <a:pt x="4326" y="1"/>
                        </a:lnTo>
                        <a:cubicBezTo>
                          <a:pt x="1938" y="4"/>
                          <a:pt x="0" y="1939"/>
                          <a:pt x="0" y="4327"/>
                        </a:cubicBezTo>
                        <a:lnTo>
                          <a:pt x="0" y="4498"/>
                        </a:lnTo>
                        <a:cubicBezTo>
                          <a:pt x="0" y="4789"/>
                          <a:pt x="236" y="5029"/>
                          <a:pt x="527" y="5029"/>
                        </a:cubicBezTo>
                        <a:cubicBezTo>
                          <a:pt x="822" y="5029"/>
                          <a:pt x="1061" y="4789"/>
                          <a:pt x="1058" y="4498"/>
                        </a:cubicBezTo>
                        <a:lnTo>
                          <a:pt x="1058" y="4327"/>
                        </a:lnTo>
                        <a:cubicBezTo>
                          <a:pt x="1061" y="2524"/>
                          <a:pt x="2524" y="1062"/>
                          <a:pt x="4326" y="1062"/>
                        </a:cubicBezTo>
                        <a:lnTo>
                          <a:pt x="11252" y="1062"/>
                        </a:lnTo>
                        <a:cubicBezTo>
                          <a:pt x="11256" y="1062"/>
                          <a:pt x="11260" y="1062"/>
                          <a:pt x="11264" y="1062"/>
                        </a:cubicBezTo>
                        <a:cubicBezTo>
                          <a:pt x="11557" y="1062"/>
                          <a:pt x="11799" y="825"/>
                          <a:pt x="11799" y="532"/>
                        </a:cubicBezTo>
                        <a:cubicBezTo>
                          <a:pt x="11799" y="237"/>
                          <a:pt x="11560" y="1"/>
                          <a:pt x="1127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915;p37"/>
                  <p:cNvSpPr/>
                  <p:nvPr/>
                </p:nvSpPr>
                <p:spPr>
                  <a:xfrm>
                    <a:off x="9455875" y="2286606"/>
                    <a:ext cx="137251" cy="112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1" h="8180" extrusionOk="0">
                        <a:moveTo>
                          <a:pt x="515" y="1"/>
                        </a:moveTo>
                        <a:cubicBezTo>
                          <a:pt x="230" y="7"/>
                          <a:pt x="0" y="243"/>
                          <a:pt x="0" y="531"/>
                        </a:cubicBezTo>
                        <a:cubicBezTo>
                          <a:pt x="0" y="819"/>
                          <a:pt x="230" y="1052"/>
                          <a:pt x="515" y="1062"/>
                        </a:cubicBezTo>
                        <a:lnTo>
                          <a:pt x="4979" y="1062"/>
                        </a:lnTo>
                        <a:cubicBezTo>
                          <a:pt x="7173" y="1062"/>
                          <a:pt x="8946" y="2838"/>
                          <a:pt x="8949" y="5031"/>
                        </a:cubicBezTo>
                        <a:lnTo>
                          <a:pt x="8949" y="7649"/>
                        </a:lnTo>
                        <a:cubicBezTo>
                          <a:pt x="8949" y="7943"/>
                          <a:pt x="9188" y="8179"/>
                          <a:pt x="9480" y="8179"/>
                        </a:cubicBezTo>
                        <a:cubicBezTo>
                          <a:pt x="9771" y="8179"/>
                          <a:pt x="10010" y="7943"/>
                          <a:pt x="10010" y="7652"/>
                        </a:cubicBezTo>
                        <a:lnTo>
                          <a:pt x="10010" y="5031"/>
                        </a:lnTo>
                        <a:cubicBezTo>
                          <a:pt x="10007" y="2252"/>
                          <a:pt x="7758" y="4"/>
                          <a:pt x="4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6" name="Google Shape;916;p37"/>
                  <p:cNvSpPr/>
                  <p:nvPr/>
                </p:nvSpPr>
                <p:spPr>
                  <a:xfrm>
                    <a:off x="9578545" y="2355317"/>
                    <a:ext cx="116370" cy="1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88" h="1062" extrusionOk="0">
                        <a:moveTo>
                          <a:pt x="519" y="0"/>
                        </a:moveTo>
                        <a:cubicBezTo>
                          <a:pt x="231" y="10"/>
                          <a:pt x="1" y="243"/>
                          <a:pt x="1" y="531"/>
                        </a:cubicBezTo>
                        <a:cubicBezTo>
                          <a:pt x="1" y="819"/>
                          <a:pt x="231" y="1051"/>
                          <a:pt x="519" y="1061"/>
                        </a:cubicBezTo>
                        <a:lnTo>
                          <a:pt x="7973" y="1061"/>
                        </a:lnTo>
                        <a:cubicBezTo>
                          <a:pt x="8261" y="1051"/>
                          <a:pt x="8487" y="819"/>
                          <a:pt x="8487" y="531"/>
                        </a:cubicBezTo>
                        <a:cubicBezTo>
                          <a:pt x="8487" y="243"/>
                          <a:pt x="8261" y="10"/>
                          <a:pt x="79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7" name="Google Shape;917;p37"/>
                  <p:cNvSpPr/>
                  <p:nvPr/>
                </p:nvSpPr>
                <p:spPr>
                  <a:xfrm>
                    <a:off x="9533620" y="2389824"/>
                    <a:ext cx="104429" cy="58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7" h="4248" extrusionOk="0">
                        <a:moveTo>
                          <a:pt x="2890" y="0"/>
                        </a:moveTo>
                        <a:cubicBezTo>
                          <a:pt x="1295" y="0"/>
                          <a:pt x="4" y="1294"/>
                          <a:pt x="1" y="2889"/>
                        </a:cubicBezTo>
                        <a:lnTo>
                          <a:pt x="1" y="3439"/>
                        </a:lnTo>
                        <a:cubicBezTo>
                          <a:pt x="10" y="3724"/>
                          <a:pt x="243" y="3954"/>
                          <a:pt x="531" y="3954"/>
                        </a:cubicBezTo>
                        <a:cubicBezTo>
                          <a:pt x="819" y="3954"/>
                          <a:pt x="1055" y="3724"/>
                          <a:pt x="1062" y="3439"/>
                        </a:cubicBezTo>
                        <a:lnTo>
                          <a:pt x="1062" y="2889"/>
                        </a:lnTo>
                        <a:cubicBezTo>
                          <a:pt x="1062" y="1880"/>
                          <a:pt x="1880" y="1061"/>
                          <a:pt x="2890" y="1058"/>
                        </a:cubicBezTo>
                        <a:lnTo>
                          <a:pt x="4669" y="1058"/>
                        </a:lnTo>
                        <a:cubicBezTo>
                          <a:pt x="5711" y="1061"/>
                          <a:pt x="6555" y="1902"/>
                          <a:pt x="6555" y="2944"/>
                        </a:cubicBezTo>
                        <a:lnTo>
                          <a:pt x="6555" y="3717"/>
                        </a:lnTo>
                        <a:cubicBezTo>
                          <a:pt x="6555" y="4012"/>
                          <a:pt x="6795" y="4248"/>
                          <a:pt x="7086" y="4248"/>
                        </a:cubicBezTo>
                        <a:cubicBezTo>
                          <a:pt x="7380" y="4248"/>
                          <a:pt x="7617" y="4012"/>
                          <a:pt x="7617" y="3717"/>
                        </a:cubicBezTo>
                        <a:lnTo>
                          <a:pt x="7617" y="2944"/>
                        </a:lnTo>
                        <a:cubicBezTo>
                          <a:pt x="7613" y="1320"/>
                          <a:pt x="6297" y="0"/>
                          <a:pt x="466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8" name="Google Shape;918;p37"/>
                  <p:cNvSpPr/>
                  <p:nvPr/>
                </p:nvSpPr>
                <p:spPr>
                  <a:xfrm>
                    <a:off x="9504885" y="2171202"/>
                    <a:ext cx="97684" cy="14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5" h="1059" extrusionOk="0">
                        <a:moveTo>
                          <a:pt x="6598" y="0"/>
                        </a:moveTo>
                        <a:cubicBezTo>
                          <a:pt x="6592" y="0"/>
                          <a:pt x="6587" y="0"/>
                          <a:pt x="6581" y="0"/>
                        </a:cubicBezTo>
                        <a:lnTo>
                          <a:pt x="515" y="0"/>
                        </a:lnTo>
                        <a:cubicBezTo>
                          <a:pt x="227" y="7"/>
                          <a:pt x="0" y="243"/>
                          <a:pt x="0" y="528"/>
                        </a:cubicBezTo>
                        <a:cubicBezTo>
                          <a:pt x="0" y="816"/>
                          <a:pt x="227" y="1052"/>
                          <a:pt x="515" y="1058"/>
                        </a:cubicBezTo>
                        <a:lnTo>
                          <a:pt x="6581" y="1058"/>
                        </a:lnTo>
                        <a:cubicBezTo>
                          <a:pt x="6587" y="1058"/>
                          <a:pt x="6592" y="1059"/>
                          <a:pt x="6598" y="1059"/>
                        </a:cubicBezTo>
                        <a:cubicBezTo>
                          <a:pt x="6888" y="1059"/>
                          <a:pt x="7124" y="823"/>
                          <a:pt x="7124" y="528"/>
                        </a:cubicBezTo>
                        <a:cubicBezTo>
                          <a:pt x="7124" y="236"/>
                          <a:pt x="6888" y="0"/>
                          <a:pt x="65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9" name="Google Shape;919;p37"/>
                  <p:cNvSpPr/>
                  <p:nvPr/>
                </p:nvSpPr>
                <p:spPr>
                  <a:xfrm>
                    <a:off x="9587826" y="2129731"/>
                    <a:ext cx="106993" cy="97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04" h="7109" extrusionOk="0">
                        <a:moveTo>
                          <a:pt x="4230" y="0"/>
                        </a:moveTo>
                        <a:cubicBezTo>
                          <a:pt x="4224" y="0"/>
                          <a:pt x="4218" y="0"/>
                          <a:pt x="4213" y="0"/>
                        </a:cubicBezTo>
                        <a:lnTo>
                          <a:pt x="3339" y="0"/>
                        </a:lnTo>
                        <a:cubicBezTo>
                          <a:pt x="1495" y="0"/>
                          <a:pt x="3" y="1495"/>
                          <a:pt x="0" y="3336"/>
                        </a:cubicBezTo>
                        <a:lnTo>
                          <a:pt x="0" y="3850"/>
                        </a:lnTo>
                        <a:cubicBezTo>
                          <a:pt x="3" y="5649"/>
                          <a:pt x="1459" y="7108"/>
                          <a:pt x="3258" y="7108"/>
                        </a:cubicBezTo>
                        <a:lnTo>
                          <a:pt x="7286" y="7108"/>
                        </a:lnTo>
                        <a:cubicBezTo>
                          <a:pt x="7574" y="7102"/>
                          <a:pt x="7804" y="6866"/>
                          <a:pt x="7804" y="6578"/>
                        </a:cubicBezTo>
                        <a:cubicBezTo>
                          <a:pt x="7804" y="6290"/>
                          <a:pt x="7574" y="6057"/>
                          <a:pt x="7286" y="6047"/>
                        </a:cubicBezTo>
                        <a:lnTo>
                          <a:pt x="3258" y="6047"/>
                        </a:lnTo>
                        <a:cubicBezTo>
                          <a:pt x="2045" y="6047"/>
                          <a:pt x="1061" y="5064"/>
                          <a:pt x="1061" y="3850"/>
                        </a:cubicBezTo>
                        <a:lnTo>
                          <a:pt x="1061" y="3336"/>
                        </a:lnTo>
                        <a:cubicBezTo>
                          <a:pt x="1061" y="2081"/>
                          <a:pt x="2080" y="1061"/>
                          <a:pt x="3339" y="1058"/>
                        </a:cubicBezTo>
                        <a:lnTo>
                          <a:pt x="4213" y="1058"/>
                        </a:lnTo>
                        <a:cubicBezTo>
                          <a:pt x="4218" y="1058"/>
                          <a:pt x="4224" y="1059"/>
                          <a:pt x="4230" y="1059"/>
                        </a:cubicBezTo>
                        <a:cubicBezTo>
                          <a:pt x="4520" y="1059"/>
                          <a:pt x="4756" y="823"/>
                          <a:pt x="4756" y="528"/>
                        </a:cubicBezTo>
                        <a:cubicBezTo>
                          <a:pt x="4756" y="236"/>
                          <a:pt x="4520" y="0"/>
                          <a:pt x="42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0" name="Google Shape;920;p37"/>
                <p:cNvGrpSpPr/>
                <p:nvPr/>
              </p:nvGrpSpPr>
              <p:grpSpPr>
                <a:xfrm flipH="1">
                  <a:off x="8029157" y="2093194"/>
                  <a:ext cx="291605" cy="623846"/>
                  <a:chOff x="9405575" y="2061418"/>
                  <a:chExt cx="291605" cy="623846"/>
                </a:xfrm>
              </p:grpSpPr>
              <p:sp>
                <p:nvSpPr>
                  <p:cNvPr id="921" name="Google Shape;921;p37"/>
                  <p:cNvSpPr/>
                  <p:nvPr/>
                </p:nvSpPr>
                <p:spPr>
                  <a:xfrm>
                    <a:off x="9405575" y="2061418"/>
                    <a:ext cx="291379" cy="6238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53" h="45503" extrusionOk="0">
                        <a:moveTo>
                          <a:pt x="17225" y="1059"/>
                        </a:moveTo>
                        <a:cubicBezTo>
                          <a:pt x="20066" y="1059"/>
                          <a:pt x="20192" y="4831"/>
                          <a:pt x="20195" y="4980"/>
                        </a:cubicBezTo>
                        <a:lnTo>
                          <a:pt x="20195" y="42658"/>
                        </a:lnTo>
                        <a:cubicBezTo>
                          <a:pt x="19755" y="43076"/>
                          <a:pt x="18011" y="44441"/>
                          <a:pt x="14035" y="44441"/>
                        </a:cubicBezTo>
                        <a:cubicBezTo>
                          <a:pt x="9143" y="44441"/>
                          <a:pt x="6607" y="41481"/>
                          <a:pt x="6264" y="38549"/>
                        </a:cubicBezTo>
                        <a:cubicBezTo>
                          <a:pt x="6238" y="38342"/>
                          <a:pt x="6089" y="38168"/>
                          <a:pt x="5889" y="38106"/>
                        </a:cubicBezTo>
                        <a:cubicBezTo>
                          <a:pt x="5769" y="38071"/>
                          <a:pt x="2987" y="37194"/>
                          <a:pt x="3045" y="34127"/>
                        </a:cubicBezTo>
                        <a:cubicBezTo>
                          <a:pt x="3067" y="32998"/>
                          <a:pt x="3194" y="32212"/>
                          <a:pt x="3449" y="31665"/>
                        </a:cubicBezTo>
                        <a:cubicBezTo>
                          <a:pt x="3449" y="31665"/>
                          <a:pt x="3682" y="31319"/>
                          <a:pt x="3685" y="31277"/>
                        </a:cubicBezTo>
                        <a:cubicBezTo>
                          <a:pt x="3740" y="31205"/>
                          <a:pt x="3799" y="31141"/>
                          <a:pt x="3863" y="31082"/>
                        </a:cubicBezTo>
                        <a:cubicBezTo>
                          <a:pt x="4404" y="30567"/>
                          <a:pt x="5365" y="30335"/>
                          <a:pt x="7020" y="30335"/>
                        </a:cubicBezTo>
                        <a:cubicBezTo>
                          <a:pt x="7247" y="30335"/>
                          <a:pt x="7486" y="30339"/>
                          <a:pt x="7739" y="30348"/>
                        </a:cubicBezTo>
                        <a:cubicBezTo>
                          <a:pt x="8968" y="30388"/>
                          <a:pt x="10320" y="30407"/>
                          <a:pt x="11768" y="30407"/>
                        </a:cubicBezTo>
                        <a:cubicBezTo>
                          <a:pt x="11975" y="30407"/>
                          <a:pt x="12184" y="30407"/>
                          <a:pt x="12395" y="30406"/>
                        </a:cubicBezTo>
                        <a:lnTo>
                          <a:pt x="12408" y="30406"/>
                        </a:lnTo>
                        <a:cubicBezTo>
                          <a:pt x="12410" y="30406"/>
                          <a:pt x="12412" y="30406"/>
                          <a:pt x="12414" y="30406"/>
                        </a:cubicBezTo>
                        <a:cubicBezTo>
                          <a:pt x="14155" y="30406"/>
                          <a:pt x="15565" y="31819"/>
                          <a:pt x="15565" y="33561"/>
                        </a:cubicBezTo>
                        <a:lnTo>
                          <a:pt x="15565" y="35495"/>
                        </a:lnTo>
                        <a:cubicBezTo>
                          <a:pt x="15559" y="35793"/>
                          <a:pt x="15798" y="36039"/>
                          <a:pt x="16096" y="36039"/>
                        </a:cubicBezTo>
                        <a:cubicBezTo>
                          <a:pt x="16394" y="36039"/>
                          <a:pt x="16636" y="35793"/>
                          <a:pt x="16627" y="35495"/>
                        </a:cubicBezTo>
                        <a:lnTo>
                          <a:pt x="16627" y="33561"/>
                        </a:lnTo>
                        <a:cubicBezTo>
                          <a:pt x="16627" y="31233"/>
                          <a:pt x="14740" y="29345"/>
                          <a:pt x="12414" y="29345"/>
                        </a:cubicBezTo>
                        <a:cubicBezTo>
                          <a:pt x="12412" y="29345"/>
                          <a:pt x="12410" y="29345"/>
                          <a:pt x="12408" y="29345"/>
                        </a:cubicBezTo>
                        <a:lnTo>
                          <a:pt x="12392" y="29345"/>
                        </a:lnTo>
                        <a:cubicBezTo>
                          <a:pt x="12202" y="29346"/>
                          <a:pt x="12014" y="29346"/>
                          <a:pt x="11828" y="29346"/>
                        </a:cubicBezTo>
                        <a:cubicBezTo>
                          <a:pt x="10369" y="29346"/>
                          <a:pt x="9008" y="29324"/>
                          <a:pt x="7772" y="29287"/>
                        </a:cubicBezTo>
                        <a:cubicBezTo>
                          <a:pt x="7513" y="29278"/>
                          <a:pt x="7267" y="29274"/>
                          <a:pt x="7033" y="29274"/>
                        </a:cubicBezTo>
                        <a:cubicBezTo>
                          <a:pt x="5050" y="29274"/>
                          <a:pt x="3893" y="29586"/>
                          <a:pt x="3135" y="30309"/>
                        </a:cubicBezTo>
                        <a:cubicBezTo>
                          <a:pt x="3058" y="30380"/>
                          <a:pt x="2987" y="30458"/>
                          <a:pt x="2922" y="30536"/>
                        </a:cubicBezTo>
                        <a:cubicBezTo>
                          <a:pt x="1045" y="29510"/>
                          <a:pt x="1084" y="26828"/>
                          <a:pt x="1084" y="26799"/>
                        </a:cubicBezTo>
                        <a:lnTo>
                          <a:pt x="1084" y="26786"/>
                        </a:lnTo>
                        <a:lnTo>
                          <a:pt x="1084" y="21470"/>
                        </a:lnTo>
                        <a:cubicBezTo>
                          <a:pt x="1084" y="19979"/>
                          <a:pt x="1450" y="18885"/>
                          <a:pt x="2168" y="18212"/>
                        </a:cubicBezTo>
                        <a:cubicBezTo>
                          <a:pt x="2905" y="17528"/>
                          <a:pt x="3830" y="17480"/>
                          <a:pt x="4078" y="17480"/>
                        </a:cubicBezTo>
                        <a:cubicBezTo>
                          <a:pt x="4118" y="17480"/>
                          <a:pt x="4141" y="17481"/>
                          <a:pt x="4142" y="17481"/>
                        </a:cubicBezTo>
                        <a:cubicBezTo>
                          <a:pt x="4157" y="17483"/>
                          <a:pt x="4172" y="17483"/>
                          <a:pt x="4186" y="17483"/>
                        </a:cubicBezTo>
                        <a:cubicBezTo>
                          <a:pt x="4474" y="17483"/>
                          <a:pt x="4714" y="17249"/>
                          <a:pt x="4714" y="16954"/>
                        </a:cubicBezTo>
                        <a:lnTo>
                          <a:pt x="4714" y="12072"/>
                        </a:lnTo>
                        <a:cubicBezTo>
                          <a:pt x="4714" y="11082"/>
                          <a:pt x="4986" y="10325"/>
                          <a:pt x="5523" y="9820"/>
                        </a:cubicBezTo>
                        <a:cubicBezTo>
                          <a:pt x="6270" y="9115"/>
                          <a:pt x="7348" y="9065"/>
                          <a:pt x="7647" y="9065"/>
                        </a:cubicBezTo>
                        <a:cubicBezTo>
                          <a:pt x="7696" y="9065"/>
                          <a:pt x="7724" y="9066"/>
                          <a:pt x="7726" y="9066"/>
                        </a:cubicBezTo>
                        <a:cubicBezTo>
                          <a:pt x="7739" y="9067"/>
                          <a:pt x="7751" y="9067"/>
                          <a:pt x="7763" y="9067"/>
                        </a:cubicBezTo>
                        <a:cubicBezTo>
                          <a:pt x="8253" y="9067"/>
                          <a:pt x="8483" y="8447"/>
                          <a:pt x="8095" y="8128"/>
                        </a:cubicBezTo>
                        <a:cubicBezTo>
                          <a:pt x="7911" y="7976"/>
                          <a:pt x="7749" y="7749"/>
                          <a:pt x="7937" y="7216"/>
                        </a:cubicBezTo>
                        <a:cubicBezTo>
                          <a:pt x="8312" y="6167"/>
                          <a:pt x="9878" y="4614"/>
                          <a:pt x="11929" y="3269"/>
                        </a:cubicBezTo>
                        <a:cubicBezTo>
                          <a:pt x="13967" y="1926"/>
                          <a:pt x="16044" y="1059"/>
                          <a:pt x="17225" y="1059"/>
                        </a:cubicBezTo>
                        <a:close/>
                        <a:moveTo>
                          <a:pt x="17222" y="1"/>
                        </a:moveTo>
                        <a:cubicBezTo>
                          <a:pt x="14145" y="1"/>
                          <a:pt x="7898" y="4168"/>
                          <a:pt x="6937" y="6863"/>
                        </a:cubicBezTo>
                        <a:cubicBezTo>
                          <a:pt x="6782" y="7300"/>
                          <a:pt x="6752" y="7711"/>
                          <a:pt x="6846" y="8076"/>
                        </a:cubicBezTo>
                        <a:cubicBezTo>
                          <a:pt x="6241" y="8180"/>
                          <a:pt x="5452" y="8435"/>
                          <a:pt x="4805" y="9040"/>
                        </a:cubicBezTo>
                        <a:cubicBezTo>
                          <a:pt x="4041" y="9755"/>
                          <a:pt x="3656" y="10778"/>
                          <a:pt x="3656" y="12075"/>
                        </a:cubicBezTo>
                        <a:lnTo>
                          <a:pt x="3656" y="16446"/>
                        </a:lnTo>
                        <a:cubicBezTo>
                          <a:pt x="3093" y="16511"/>
                          <a:pt x="2220" y="16727"/>
                          <a:pt x="1460" y="17426"/>
                        </a:cubicBezTo>
                        <a:cubicBezTo>
                          <a:pt x="508" y="18303"/>
                          <a:pt x="23" y="19665"/>
                          <a:pt x="23" y="21470"/>
                        </a:cubicBezTo>
                        <a:lnTo>
                          <a:pt x="23" y="26779"/>
                        </a:lnTo>
                        <a:cubicBezTo>
                          <a:pt x="20" y="27006"/>
                          <a:pt x="0" y="30147"/>
                          <a:pt x="2388" y="31454"/>
                        </a:cubicBezTo>
                        <a:cubicBezTo>
                          <a:pt x="2136" y="32118"/>
                          <a:pt x="2006" y="32975"/>
                          <a:pt x="1984" y="34107"/>
                        </a:cubicBezTo>
                        <a:cubicBezTo>
                          <a:pt x="1922" y="37288"/>
                          <a:pt x="4352" y="38614"/>
                          <a:pt x="5254" y="38996"/>
                        </a:cubicBezTo>
                        <a:cubicBezTo>
                          <a:pt x="5533" y="40711"/>
                          <a:pt x="6429" y="42273"/>
                          <a:pt x="7797" y="43428"/>
                        </a:cubicBezTo>
                        <a:cubicBezTo>
                          <a:pt x="9405" y="44784"/>
                          <a:pt x="11560" y="45502"/>
                          <a:pt x="14035" y="45502"/>
                        </a:cubicBezTo>
                        <a:cubicBezTo>
                          <a:pt x="19270" y="45502"/>
                          <a:pt x="21065" y="43292"/>
                          <a:pt x="21140" y="43199"/>
                        </a:cubicBezTo>
                        <a:cubicBezTo>
                          <a:pt x="21214" y="43105"/>
                          <a:pt x="21253" y="42992"/>
                          <a:pt x="21253" y="42872"/>
                        </a:cubicBezTo>
                        <a:lnTo>
                          <a:pt x="21253" y="4967"/>
                        </a:lnTo>
                        <a:cubicBezTo>
                          <a:pt x="21217" y="3249"/>
                          <a:pt x="20328" y="1"/>
                          <a:pt x="17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2" name="Google Shape;922;p37"/>
                  <p:cNvSpPr/>
                  <p:nvPr/>
                </p:nvSpPr>
                <p:spPr>
                  <a:xfrm>
                    <a:off x="9535402" y="2540968"/>
                    <a:ext cx="161778" cy="6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00" h="5029" extrusionOk="0">
                        <a:moveTo>
                          <a:pt x="11270" y="1"/>
                        </a:moveTo>
                        <a:cubicBezTo>
                          <a:pt x="11264" y="1"/>
                          <a:pt x="11258" y="1"/>
                          <a:pt x="11252" y="1"/>
                        </a:cubicBezTo>
                        <a:lnTo>
                          <a:pt x="4326" y="1"/>
                        </a:lnTo>
                        <a:cubicBezTo>
                          <a:pt x="1938" y="4"/>
                          <a:pt x="0" y="1939"/>
                          <a:pt x="0" y="4327"/>
                        </a:cubicBezTo>
                        <a:lnTo>
                          <a:pt x="0" y="4498"/>
                        </a:lnTo>
                        <a:cubicBezTo>
                          <a:pt x="0" y="4789"/>
                          <a:pt x="236" y="5029"/>
                          <a:pt x="527" y="5029"/>
                        </a:cubicBezTo>
                        <a:cubicBezTo>
                          <a:pt x="822" y="5029"/>
                          <a:pt x="1061" y="4789"/>
                          <a:pt x="1058" y="4498"/>
                        </a:cubicBezTo>
                        <a:lnTo>
                          <a:pt x="1058" y="4327"/>
                        </a:lnTo>
                        <a:cubicBezTo>
                          <a:pt x="1061" y="2524"/>
                          <a:pt x="2524" y="1062"/>
                          <a:pt x="4326" y="1062"/>
                        </a:cubicBezTo>
                        <a:lnTo>
                          <a:pt x="11252" y="1062"/>
                        </a:lnTo>
                        <a:cubicBezTo>
                          <a:pt x="11256" y="1062"/>
                          <a:pt x="11260" y="1062"/>
                          <a:pt x="11264" y="1062"/>
                        </a:cubicBezTo>
                        <a:cubicBezTo>
                          <a:pt x="11557" y="1062"/>
                          <a:pt x="11799" y="825"/>
                          <a:pt x="11799" y="532"/>
                        </a:cubicBezTo>
                        <a:cubicBezTo>
                          <a:pt x="11799" y="237"/>
                          <a:pt x="11560" y="1"/>
                          <a:pt x="1127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3" name="Google Shape;923;p37"/>
                  <p:cNvSpPr/>
                  <p:nvPr/>
                </p:nvSpPr>
                <p:spPr>
                  <a:xfrm>
                    <a:off x="9455875" y="2286606"/>
                    <a:ext cx="137251" cy="112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1" h="8180" extrusionOk="0">
                        <a:moveTo>
                          <a:pt x="515" y="1"/>
                        </a:moveTo>
                        <a:cubicBezTo>
                          <a:pt x="230" y="7"/>
                          <a:pt x="0" y="243"/>
                          <a:pt x="0" y="531"/>
                        </a:cubicBezTo>
                        <a:cubicBezTo>
                          <a:pt x="0" y="819"/>
                          <a:pt x="230" y="1052"/>
                          <a:pt x="515" y="1062"/>
                        </a:cubicBezTo>
                        <a:lnTo>
                          <a:pt x="4979" y="1062"/>
                        </a:lnTo>
                        <a:cubicBezTo>
                          <a:pt x="7173" y="1062"/>
                          <a:pt x="8946" y="2838"/>
                          <a:pt x="8949" y="5031"/>
                        </a:cubicBezTo>
                        <a:lnTo>
                          <a:pt x="8949" y="7649"/>
                        </a:lnTo>
                        <a:cubicBezTo>
                          <a:pt x="8949" y="7943"/>
                          <a:pt x="9188" y="8179"/>
                          <a:pt x="9480" y="8179"/>
                        </a:cubicBezTo>
                        <a:cubicBezTo>
                          <a:pt x="9771" y="8179"/>
                          <a:pt x="10010" y="7943"/>
                          <a:pt x="10010" y="7652"/>
                        </a:cubicBezTo>
                        <a:lnTo>
                          <a:pt x="10010" y="5031"/>
                        </a:lnTo>
                        <a:cubicBezTo>
                          <a:pt x="10007" y="2252"/>
                          <a:pt x="7758" y="4"/>
                          <a:pt x="4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4" name="Google Shape;924;p37"/>
                  <p:cNvSpPr/>
                  <p:nvPr/>
                </p:nvSpPr>
                <p:spPr>
                  <a:xfrm>
                    <a:off x="9578545" y="2355317"/>
                    <a:ext cx="116370" cy="1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88" h="1062" extrusionOk="0">
                        <a:moveTo>
                          <a:pt x="519" y="0"/>
                        </a:moveTo>
                        <a:cubicBezTo>
                          <a:pt x="231" y="10"/>
                          <a:pt x="1" y="243"/>
                          <a:pt x="1" y="531"/>
                        </a:cubicBezTo>
                        <a:cubicBezTo>
                          <a:pt x="1" y="819"/>
                          <a:pt x="231" y="1051"/>
                          <a:pt x="519" y="1061"/>
                        </a:cubicBezTo>
                        <a:lnTo>
                          <a:pt x="7973" y="1061"/>
                        </a:lnTo>
                        <a:cubicBezTo>
                          <a:pt x="8261" y="1051"/>
                          <a:pt x="8487" y="819"/>
                          <a:pt x="8487" y="531"/>
                        </a:cubicBezTo>
                        <a:cubicBezTo>
                          <a:pt x="8487" y="243"/>
                          <a:pt x="8261" y="10"/>
                          <a:pt x="79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5" name="Google Shape;925;p37"/>
                  <p:cNvSpPr/>
                  <p:nvPr/>
                </p:nvSpPr>
                <p:spPr>
                  <a:xfrm>
                    <a:off x="9533620" y="2389824"/>
                    <a:ext cx="104429" cy="58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7" h="4248" extrusionOk="0">
                        <a:moveTo>
                          <a:pt x="2890" y="0"/>
                        </a:moveTo>
                        <a:cubicBezTo>
                          <a:pt x="1295" y="0"/>
                          <a:pt x="4" y="1294"/>
                          <a:pt x="1" y="2889"/>
                        </a:cubicBezTo>
                        <a:lnTo>
                          <a:pt x="1" y="3439"/>
                        </a:lnTo>
                        <a:cubicBezTo>
                          <a:pt x="10" y="3724"/>
                          <a:pt x="243" y="3954"/>
                          <a:pt x="531" y="3954"/>
                        </a:cubicBezTo>
                        <a:cubicBezTo>
                          <a:pt x="819" y="3954"/>
                          <a:pt x="1055" y="3724"/>
                          <a:pt x="1062" y="3439"/>
                        </a:cubicBezTo>
                        <a:lnTo>
                          <a:pt x="1062" y="2889"/>
                        </a:lnTo>
                        <a:cubicBezTo>
                          <a:pt x="1062" y="1880"/>
                          <a:pt x="1880" y="1061"/>
                          <a:pt x="2890" y="1058"/>
                        </a:cubicBezTo>
                        <a:lnTo>
                          <a:pt x="4669" y="1058"/>
                        </a:lnTo>
                        <a:cubicBezTo>
                          <a:pt x="5711" y="1061"/>
                          <a:pt x="6555" y="1902"/>
                          <a:pt x="6555" y="2944"/>
                        </a:cubicBezTo>
                        <a:lnTo>
                          <a:pt x="6555" y="3717"/>
                        </a:lnTo>
                        <a:cubicBezTo>
                          <a:pt x="6555" y="4012"/>
                          <a:pt x="6795" y="4248"/>
                          <a:pt x="7086" y="4248"/>
                        </a:cubicBezTo>
                        <a:cubicBezTo>
                          <a:pt x="7380" y="4248"/>
                          <a:pt x="7617" y="4012"/>
                          <a:pt x="7617" y="3717"/>
                        </a:cubicBezTo>
                        <a:lnTo>
                          <a:pt x="7617" y="2944"/>
                        </a:lnTo>
                        <a:cubicBezTo>
                          <a:pt x="7613" y="1320"/>
                          <a:pt x="6297" y="0"/>
                          <a:pt x="466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7"/>
                  <p:cNvSpPr/>
                  <p:nvPr/>
                </p:nvSpPr>
                <p:spPr>
                  <a:xfrm>
                    <a:off x="9504885" y="2171202"/>
                    <a:ext cx="97684" cy="14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5" h="1059" extrusionOk="0">
                        <a:moveTo>
                          <a:pt x="6598" y="0"/>
                        </a:moveTo>
                        <a:cubicBezTo>
                          <a:pt x="6592" y="0"/>
                          <a:pt x="6587" y="0"/>
                          <a:pt x="6581" y="0"/>
                        </a:cubicBezTo>
                        <a:lnTo>
                          <a:pt x="515" y="0"/>
                        </a:lnTo>
                        <a:cubicBezTo>
                          <a:pt x="227" y="7"/>
                          <a:pt x="0" y="243"/>
                          <a:pt x="0" y="528"/>
                        </a:cubicBezTo>
                        <a:cubicBezTo>
                          <a:pt x="0" y="816"/>
                          <a:pt x="227" y="1052"/>
                          <a:pt x="515" y="1058"/>
                        </a:cubicBezTo>
                        <a:lnTo>
                          <a:pt x="6581" y="1058"/>
                        </a:lnTo>
                        <a:cubicBezTo>
                          <a:pt x="6587" y="1058"/>
                          <a:pt x="6592" y="1059"/>
                          <a:pt x="6598" y="1059"/>
                        </a:cubicBezTo>
                        <a:cubicBezTo>
                          <a:pt x="6888" y="1059"/>
                          <a:pt x="7124" y="823"/>
                          <a:pt x="7124" y="528"/>
                        </a:cubicBezTo>
                        <a:cubicBezTo>
                          <a:pt x="7124" y="236"/>
                          <a:pt x="6888" y="0"/>
                          <a:pt x="65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7"/>
                  <p:cNvSpPr/>
                  <p:nvPr/>
                </p:nvSpPr>
                <p:spPr>
                  <a:xfrm>
                    <a:off x="9587826" y="2129731"/>
                    <a:ext cx="106993" cy="97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04" h="7109" extrusionOk="0">
                        <a:moveTo>
                          <a:pt x="4230" y="0"/>
                        </a:moveTo>
                        <a:cubicBezTo>
                          <a:pt x="4224" y="0"/>
                          <a:pt x="4218" y="0"/>
                          <a:pt x="4213" y="0"/>
                        </a:cubicBezTo>
                        <a:lnTo>
                          <a:pt x="3339" y="0"/>
                        </a:lnTo>
                        <a:cubicBezTo>
                          <a:pt x="1495" y="0"/>
                          <a:pt x="3" y="1495"/>
                          <a:pt x="0" y="3336"/>
                        </a:cubicBezTo>
                        <a:lnTo>
                          <a:pt x="0" y="3850"/>
                        </a:lnTo>
                        <a:cubicBezTo>
                          <a:pt x="3" y="5649"/>
                          <a:pt x="1459" y="7108"/>
                          <a:pt x="3258" y="7108"/>
                        </a:cubicBezTo>
                        <a:lnTo>
                          <a:pt x="7286" y="7108"/>
                        </a:lnTo>
                        <a:cubicBezTo>
                          <a:pt x="7574" y="7102"/>
                          <a:pt x="7804" y="6866"/>
                          <a:pt x="7804" y="6578"/>
                        </a:cubicBezTo>
                        <a:cubicBezTo>
                          <a:pt x="7804" y="6290"/>
                          <a:pt x="7574" y="6057"/>
                          <a:pt x="7286" y="6047"/>
                        </a:cubicBezTo>
                        <a:lnTo>
                          <a:pt x="3258" y="6047"/>
                        </a:lnTo>
                        <a:cubicBezTo>
                          <a:pt x="2045" y="6047"/>
                          <a:pt x="1061" y="5064"/>
                          <a:pt x="1061" y="3850"/>
                        </a:cubicBezTo>
                        <a:lnTo>
                          <a:pt x="1061" y="3336"/>
                        </a:lnTo>
                        <a:cubicBezTo>
                          <a:pt x="1061" y="2081"/>
                          <a:pt x="2080" y="1061"/>
                          <a:pt x="3339" y="1058"/>
                        </a:cubicBezTo>
                        <a:lnTo>
                          <a:pt x="4213" y="1058"/>
                        </a:lnTo>
                        <a:cubicBezTo>
                          <a:pt x="4218" y="1058"/>
                          <a:pt x="4224" y="1059"/>
                          <a:pt x="4230" y="1059"/>
                        </a:cubicBezTo>
                        <a:cubicBezTo>
                          <a:pt x="4520" y="1059"/>
                          <a:pt x="4756" y="823"/>
                          <a:pt x="4756" y="528"/>
                        </a:cubicBezTo>
                        <a:cubicBezTo>
                          <a:pt x="4756" y="236"/>
                          <a:pt x="4520" y="0"/>
                          <a:pt x="42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chemeClr val="accent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928" name="Google Shape;928;p37"/>
            <p:cNvSpPr txBox="1"/>
            <p:nvPr/>
          </p:nvSpPr>
          <p:spPr>
            <a:xfrm>
              <a:off x="3567025" y="1872650"/>
              <a:ext cx="17580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6"/>
                  </a:solidFill>
                  <a:latin typeface="Maven Pro"/>
                  <a:ea typeface="Maven Pro"/>
                  <a:cs typeface="Maven Pro"/>
                  <a:sym typeface="Maven Pro"/>
                </a:rPr>
                <a:t>Restraining Bolt</a:t>
              </a:r>
              <a:endParaRPr sz="1500">
                <a:solidFill>
                  <a:schemeClr val="accent6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cxnSp>
        <p:nvCxnSpPr>
          <p:cNvPr id="929" name="Google Shape;929;p37"/>
          <p:cNvCxnSpPr/>
          <p:nvPr/>
        </p:nvCxnSpPr>
        <p:spPr>
          <a:xfrm rot="10800000">
            <a:off x="1273875" y="795250"/>
            <a:ext cx="2286000" cy="12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37"/>
          <p:cNvCxnSpPr/>
          <p:nvPr/>
        </p:nvCxnSpPr>
        <p:spPr>
          <a:xfrm>
            <a:off x="5699225" y="801400"/>
            <a:ext cx="2422500" cy="0"/>
          </a:xfrm>
          <a:prstGeom prst="straightConnector1">
            <a:avLst/>
          </a:prstGeom>
          <a:noFill/>
          <a:ln w="19050" cap="flat" cmpd="sng">
            <a:solidFill>
              <a:srgbClr val="00C3B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37"/>
          <p:cNvCxnSpPr/>
          <p:nvPr/>
        </p:nvCxnSpPr>
        <p:spPr>
          <a:xfrm rot="10800000">
            <a:off x="491275" y="795250"/>
            <a:ext cx="732900" cy="0"/>
          </a:xfrm>
          <a:prstGeom prst="straightConnector1">
            <a:avLst/>
          </a:prstGeom>
          <a:noFill/>
          <a:ln w="19050" cap="flat" cmpd="sng">
            <a:solidFill>
              <a:srgbClr val="00C3B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37"/>
          <p:cNvCxnSpPr/>
          <p:nvPr/>
        </p:nvCxnSpPr>
        <p:spPr>
          <a:xfrm rot="10800000">
            <a:off x="8080975" y="801400"/>
            <a:ext cx="669000" cy="0"/>
          </a:xfrm>
          <a:prstGeom prst="straightConnector1">
            <a:avLst/>
          </a:prstGeom>
          <a:noFill/>
          <a:ln w="19050" cap="flat" cmpd="sng">
            <a:solidFill>
              <a:srgbClr val="00C3B1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933" name="Google Shape;933;p37"/>
          <p:cNvGrpSpPr/>
          <p:nvPr/>
        </p:nvGrpSpPr>
        <p:grpSpPr>
          <a:xfrm>
            <a:off x="3876025" y="4054838"/>
            <a:ext cx="1236177" cy="307397"/>
            <a:chOff x="4662475" y="1976500"/>
            <a:chExt cx="68725" cy="36625"/>
          </a:xfrm>
        </p:grpSpPr>
        <p:sp>
          <p:nvSpPr>
            <p:cNvPr id="934" name="Google Shape;934;p37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37"/>
          <p:cNvSpPr txBox="1"/>
          <p:nvPr/>
        </p:nvSpPr>
        <p:spPr>
          <a:xfrm>
            <a:off x="701975" y="4727800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 - Problem Definition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8" name="Google Shape;938;p37"/>
          <p:cNvSpPr/>
          <p:nvPr/>
        </p:nvSpPr>
        <p:spPr>
          <a:xfrm>
            <a:off x="457200" y="2353875"/>
            <a:ext cx="3872457" cy="2373941"/>
          </a:xfrm>
          <a:custGeom>
            <a:avLst/>
            <a:gdLst/>
            <a:ahLst/>
            <a:cxnLst/>
            <a:rect l="l" t="t" r="r" b="b"/>
            <a:pathLst>
              <a:path w="140281" h="63360" extrusionOk="0">
                <a:moveTo>
                  <a:pt x="4021" y="1"/>
                </a:moveTo>
                <a:cubicBezTo>
                  <a:pt x="1801" y="6"/>
                  <a:pt x="6" y="1808"/>
                  <a:pt x="0" y="4022"/>
                </a:cubicBezTo>
                <a:lnTo>
                  <a:pt x="0" y="59339"/>
                </a:lnTo>
                <a:cubicBezTo>
                  <a:pt x="6" y="61559"/>
                  <a:pt x="1801" y="63354"/>
                  <a:pt x="4021" y="63360"/>
                </a:cubicBezTo>
                <a:lnTo>
                  <a:pt x="136259" y="63360"/>
                </a:lnTo>
                <a:cubicBezTo>
                  <a:pt x="138474" y="63354"/>
                  <a:pt x="140275" y="61559"/>
                  <a:pt x="140280" y="59339"/>
                </a:cubicBezTo>
                <a:lnTo>
                  <a:pt x="140280" y="39547"/>
                </a:lnTo>
                <a:cubicBezTo>
                  <a:pt x="118098" y="39155"/>
                  <a:pt x="99963" y="21848"/>
                  <a:pt x="98272" y="1"/>
                </a:cubicBezTo>
                <a:close/>
              </a:path>
            </a:pathLst>
          </a:custGeom>
          <a:noFill/>
          <a:ln w="9525" cap="flat" cmpd="sng">
            <a:solidFill>
              <a:srgbClr val="869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8"/>
          <p:cNvSpPr txBox="1">
            <a:spLocks noGrp="1"/>
          </p:cNvSpPr>
          <p:nvPr>
            <p:ph type="ctrTitle"/>
          </p:nvPr>
        </p:nvSpPr>
        <p:spPr>
          <a:xfrm>
            <a:off x="1226225" y="609975"/>
            <a:ext cx="63003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</a:rPr>
              <a:t>Restraining Bolt</a:t>
            </a:r>
            <a:endParaRPr sz="4000">
              <a:solidFill>
                <a:schemeClr val="accent6"/>
              </a:solidFill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   </a:t>
            </a:r>
            <a:r>
              <a:rPr lang="en" sz="1400" b="1">
                <a:solidFill>
                  <a:srgbClr val="C2C2C2"/>
                </a:solidFill>
                <a:latin typeface="Maven Pro"/>
                <a:ea typeface="Maven Pro"/>
                <a:cs typeface="Maven Pro"/>
                <a:sym typeface="Maven Pro"/>
              </a:rPr>
              <a:t> How is defined a Restraining Bolt? </a:t>
            </a:r>
            <a:endParaRPr sz="4000">
              <a:solidFill>
                <a:srgbClr val="C2C2C2"/>
              </a:solidFill>
            </a:endParaRPr>
          </a:p>
        </p:txBody>
      </p:sp>
      <p:grpSp>
        <p:nvGrpSpPr>
          <p:cNvPr id="944" name="Google Shape;944;p38"/>
          <p:cNvGrpSpPr/>
          <p:nvPr/>
        </p:nvGrpSpPr>
        <p:grpSpPr>
          <a:xfrm>
            <a:off x="1926122" y="1929085"/>
            <a:ext cx="707760" cy="208784"/>
            <a:chOff x="6336019" y="3733725"/>
            <a:chExt cx="2566206" cy="351310"/>
          </a:xfrm>
        </p:grpSpPr>
        <p:sp>
          <p:nvSpPr>
            <p:cNvPr id="945" name="Google Shape;945;p3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</a:endParaRPr>
            </a:p>
          </p:txBody>
        </p:sp>
      </p:grpSp>
      <p:sp>
        <p:nvSpPr>
          <p:cNvPr id="949" name="Google Shape;949;p38"/>
          <p:cNvSpPr txBox="1"/>
          <p:nvPr/>
        </p:nvSpPr>
        <p:spPr>
          <a:xfrm>
            <a:off x="2633875" y="1379075"/>
            <a:ext cx="51435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RB is a tuple :  </a:t>
            </a:r>
            <a:r>
              <a:rPr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RB=〈L,{(φ</a:t>
            </a:r>
            <a:r>
              <a:rPr lang="en" sz="13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</a:t>
            </a:r>
            <a:r>
              <a:rPr lang="en" sz="17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, r</a:t>
            </a:r>
            <a:r>
              <a:rPr lang="en" sz="13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</a:t>
            </a:r>
            <a:r>
              <a:rPr lang="en" sz="17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)}</a:t>
            </a:r>
            <a:r>
              <a:rPr lang="en" sz="13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mi=1</a:t>
            </a:r>
            <a:r>
              <a:rPr lang="en" sz="17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〉</a:t>
            </a:r>
            <a:endParaRPr sz="19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Where: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Each</a:t>
            </a:r>
            <a:r>
              <a:rPr lang="en" sz="1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4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φ</a:t>
            </a:r>
            <a:r>
              <a:rPr lang="en" sz="10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 </a:t>
            </a:r>
            <a:r>
              <a:rPr lang="en" sz="14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is an </a:t>
            </a: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LDL</a:t>
            </a:r>
            <a:r>
              <a:rPr lang="en" sz="10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  </a:t>
            </a:r>
            <a:r>
              <a:rPr lang="en" sz="14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formula over a set of fluents L</a:t>
            </a:r>
            <a:endParaRPr sz="1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Each  r</a:t>
            </a:r>
            <a:r>
              <a:rPr lang="en" sz="10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  </a:t>
            </a:r>
            <a:r>
              <a:rPr lang="en" sz="14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is a reward value</a:t>
            </a:r>
            <a:endParaRPr sz="17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950" name="Google Shape;950;p38"/>
          <p:cNvGrpSpPr/>
          <p:nvPr/>
        </p:nvGrpSpPr>
        <p:grpSpPr>
          <a:xfrm>
            <a:off x="2832347" y="2665484"/>
            <a:ext cx="184984" cy="160371"/>
            <a:chOff x="5037700" y="2430325"/>
            <a:chExt cx="75950" cy="65850"/>
          </a:xfrm>
        </p:grpSpPr>
        <p:sp>
          <p:nvSpPr>
            <p:cNvPr id="951" name="Google Shape;951;p3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38"/>
          <p:cNvGrpSpPr/>
          <p:nvPr/>
        </p:nvGrpSpPr>
        <p:grpSpPr>
          <a:xfrm>
            <a:off x="2832347" y="3123384"/>
            <a:ext cx="184984" cy="160371"/>
            <a:chOff x="5037700" y="2430325"/>
            <a:chExt cx="75950" cy="65850"/>
          </a:xfrm>
        </p:grpSpPr>
        <p:sp>
          <p:nvSpPr>
            <p:cNvPr id="954" name="Google Shape;954;p3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38"/>
          <p:cNvGrpSpPr/>
          <p:nvPr/>
        </p:nvGrpSpPr>
        <p:grpSpPr>
          <a:xfrm rot="10800000">
            <a:off x="6771148" y="571396"/>
            <a:ext cx="2062352" cy="933046"/>
            <a:chOff x="3862800" y="3038525"/>
            <a:chExt cx="1329006" cy="510698"/>
          </a:xfrm>
        </p:grpSpPr>
        <p:sp>
          <p:nvSpPr>
            <p:cNvPr id="957" name="Google Shape;957;p38"/>
            <p:cNvSpPr/>
            <p:nvPr/>
          </p:nvSpPr>
          <p:spPr>
            <a:xfrm>
              <a:off x="4185913" y="3040337"/>
              <a:ext cx="71107" cy="143789"/>
            </a:xfrm>
            <a:custGeom>
              <a:avLst/>
              <a:gdLst/>
              <a:ahLst/>
              <a:cxnLst/>
              <a:rect l="l" t="t" r="r" b="b"/>
              <a:pathLst>
                <a:path w="14722" h="29770" extrusionOk="0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967075" y="3045080"/>
              <a:ext cx="403706" cy="397383"/>
            </a:xfrm>
            <a:custGeom>
              <a:avLst/>
              <a:gdLst/>
              <a:ahLst/>
              <a:cxnLst/>
              <a:rect l="l" t="t" r="r" b="b"/>
              <a:pathLst>
                <a:path w="83583" h="82274" extrusionOk="0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38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960" name="Google Shape;960;p38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127910" h="21919" fill="none" extrusionOk="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8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avLst/>
                <a:gdLst/>
                <a:ahLst/>
                <a:cxnLst/>
                <a:rect l="l" t="t" r="r" b="b"/>
                <a:pathLst>
                  <a:path w="83583" h="83256" fill="none" extrusionOk="0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62;p38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963" name="Google Shape;963;p38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avLst/>
                <a:gdLst/>
                <a:ahLst/>
                <a:cxnLst/>
                <a:rect l="l" t="t" r="r" b="b"/>
                <a:pathLst>
                  <a:path w="42856" h="21428" fill="none" extrusionOk="0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avLst/>
                <a:gdLst/>
                <a:ahLst/>
                <a:cxnLst/>
                <a:rect l="l" t="t" r="r" b="b"/>
                <a:pathLst>
                  <a:path w="38112" h="37948" fill="none" extrusionOk="0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965;p38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966" name="Google Shape;966;p38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avLst/>
                <a:gdLst/>
                <a:ahLst/>
                <a:cxnLst/>
                <a:rect l="l" t="t" r="r" b="b"/>
                <a:pathLst>
                  <a:path w="83093" h="23391" fill="none" extrusionOk="0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61502" h="61338" fill="none" extrusionOk="0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8" name="Google Shape;968;p38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969" name="Google Shape;969;p38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avLst/>
                <a:gdLst/>
                <a:ahLst/>
                <a:cxnLst/>
                <a:rect l="l" t="t" r="r" b="b"/>
                <a:pathLst>
                  <a:path w="170110" h="21919" fill="none" extrusionOk="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avLst/>
                <a:gdLst/>
                <a:ahLst/>
                <a:cxnLst/>
                <a:rect l="l" t="t" r="r" b="b"/>
                <a:pathLst>
                  <a:path w="105174" h="105500" fill="none" extrusionOk="0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1" name="Google Shape;971;p38"/>
          <p:cNvGrpSpPr/>
          <p:nvPr/>
        </p:nvGrpSpPr>
        <p:grpSpPr>
          <a:xfrm>
            <a:off x="954973" y="3581296"/>
            <a:ext cx="2062352" cy="933046"/>
            <a:chOff x="3862800" y="3038525"/>
            <a:chExt cx="1329006" cy="510698"/>
          </a:xfrm>
        </p:grpSpPr>
        <p:sp>
          <p:nvSpPr>
            <p:cNvPr id="972" name="Google Shape;972;p38"/>
            <p:cNvSpPr/>
            <p:nvPr/>
          </p:nvSpPr>
          <p:spPr>
            <a:xfrm>
              <a:off x="4185913" y="3040337"/>
              <a:ext cx="71107" cy="143789"/>
            </a:xfrm>
            <a:custGeom>
              <a:avLst/>
              <a:gdLst/>
              <a:ahLst/>
              <a:cxnLst/>
              <a:rect l="l" t="t" r="r" b="b"/>
              <a:pathLst>
                <a:path w="14722" h="29770" extrusionOk="0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3967075" y="3045080"/>
              <a:ext cx="403706" cy="397383"/>
            </a:xfrm>
            <a:custGeom>
              <a:avLst/>
              <a:gdLst/>
              <a:ahLst/>
              <a:cxnLst/>
              <a:rect l="l" t="t" r="r" b="b"/>
              <a:pathLst>
                <a:path w="83583" h="82274" extrusionOk="0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4" name="Google Shape;974;p38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975" name="Google Shape;975;p38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127910" h="21919" fill="none" extrusionOk="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avLst/>
                <a:gdLst/>
                <a:ahLst/>
                <a:cxnLst/>
                <a:rect l="l" t="t" r="r" b="b"/>
                <a:pathLst>
                  <a:path w="83583" h="83256" fill="none" extrusionOk="0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7" name="Google Shape;977;p38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978" name="Google Shape;978;p38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avLst/>
                <a:gdLst/>
                <a:ahLst/>
                <a:cxnLst/>
                <a:rect l="l" t="t" r="r" b="b"/>
                <a:pathLst>
                  <a:path w="42856" h="21428" fill="none" extrusionOk="0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avLst/>
                <a:gdLst/>
                <a:ahLst/>
                <a:cxnLst/>
                <a:rect l="l" t="t" r="r" b="b"/>
                <a:pathLst>
                  <a:path w="38112" h="37948" fill="none" extrusionOk="0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0" name="Google Shape;980;p38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981" name="Google Shape;981;p38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avLst/>
                <a:gdLst/>
                <a:ahLst/>
                <a:cxnLst/>
                <a:rect l="l" t="t" r="r" b="b"/>
                <a:pathLst>
                  <a:path w="83093" h="23391" fill="none" extrusionOk="0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61502" h="61338" fill="none" extrusionOk="0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3" name="Google Shape;983;p38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984" name="Google Shape;984;p38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avLst/>
                <a:gdLst/>
                <a:ahLst/>
                <a:cxnLst/>
                <a:rect l="l" t="t" r="r" b="b"/>
                <a:pathLst>
                  <a:path w="170110" h="21919" fill="none" extrusionOk="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avLst/>
                <a:gdLst/>
                <a:ahLst/>
                <a:cxnLst/>
                <a:rect l="l" t="t" r="r" b="b"/>
                <a:pathLst>
                  <a:path w="105174" h="105500" fill="none" extrusionOk="0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6" name="Google Shape;986;p38"/>
          <p:cNvSpPr txBox="1"/>
          <p:nvPr/>
        </p:nvSpPr>
        <p:spPr>
          <a:xfrm>
            <a:off x="618825" y="47155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 - Problem Definition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9"/>
          <p:cNvSpPr txBox="1">
            <a:spLocks noGrp="1"/>
          </p:cNvSpPr>
          <p:nvPr>
            <p:ph type="ctrTitle"/>
          </p:nvPr>
        </p:nvSpPr>
        <p:spPr>
          <a:xfrm>
            <a:off x="148650" y="-222224"/>
            <a:ext cx="5544900" cy="12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2"/>
                </a:solidFill>
              </a:rPr>
              <a:t>Definition of task in the RB</a:t>
            </a:r>
            <a:endParaRPr sz="3500">
              <a:solidFill>
                <a:schemeClr val="accent2"/>
              </a:solidFill>
            </a:endParaRPr>
          </a:p>
        </p:txBody>
      </p:sp>
      <p:grpSp>
        <p:nvGrpSpPr>
          <p:cNvPr id="992" name="Google Shape;992;p39"/>
          <p:cNvGrpSpPr/>
          <p:nvPr/>
        </p:nvGrpSpPr>
        <p:grpSpPr>
          <a:xfrm>
            <a:off x="750134" y="1311054"/>
            <a:ext cx="4034991" cy="1431046"/>
            <a:chOff x="750134" y="1082454"/>
            <a:chExt cx="4034991" cy="1431046"/>
          </a:xfrm>
        </p:grpSpPr>
        <p:sp>
          <p:nvSpPr>
            <p:cNvPr id="993" name="Google Shape;993;p39"/>
            <p:cNvSpPr txBox="1"/>
            <p:nvPr/>
          </p:nvSpPr>
          <p:spPr>
            <a:xfrm>
              <a:off x="793625" y="1121800"/>
              <a:ext cx="3991500" cy="139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The task is represented by a formula</a:t>
              </a:r>
              <a:r>
                <a:rPr lang="en" sz="1450" b="1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 φ</a:t>
              </a: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in a </a:t>
              </a:r>
              <a:r>
                <a:rPr lang="en" sz="1450" b="1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RB</a:t>
              </a: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or, more precisely, by the corresponding DFA </a:t>
              </a:r>
              <a:r>
                <a:rPr lang="en" sz="1450" b="1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Q</a:t>
              </a: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. </a:t>
              </a:r>
              <a:endParaRPr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994" name="Google Shape;994;p39"/>
            <p:cNvGrpSpPr/>
            <p:nvPr/>
          </p:nvGrpSpPr>
          <p:grpSpPr>
            <a:xfrm>
              <a:off x="750134" y="1082454"/>
              <a:ext cx="3991387" cy="1205809"/>
              <a:chOff x="529002" y="1803825"/>
              <a:chExt cx="5537440" cy="1040926"/>
            </a:xfrm>
          </p:grpSpPr>
          <p:sp>
            <p:nvSpPr>
              <p:cNvPr id="995" name="Google Shape;995;p39"/>
              <p:cNvSpPr/>
              <p:nvPr/>
            </p:nvSpPr>
            <p:spPr>
              <a:xfrm>
                <a:off x="1581825" y="1803825"/>
                <a:ext cx="31250" cy="11142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4457" extrusionOk="0">
                    <a:moveTo>
                      <a:pt x="1" y="1"/>
                    </a:moveTo>
                    <a:lnTo>
                      <a:pt x="1" y="4456"/>
                    </a:lnTo>
                    <a:lnTo>
                      <a:pt x="1249" y="4456"/>
                    </a:lnTo>
                    <a:lnTo>
                      <a:pt x="1249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9"/>
              <p:cNvSpPr/>
              <p:nvPr/>
            </p:nvSpPr>
            <p:spPr>
              <a:xfrm rot="10800000">
                <a:off x="529002" y="1867718"/>
                <a:ext cx="5537440" cy="977033"/>
              </a:xfrm>
              <a:custGeom>
                <a:avLst/>
                <a:gdLst/>
                <a:ahLst/>
                <a:cxnLst/>
                <a:rect l="l" t="t" r="r" b="b"/>
                <a:pathLst>
                  <a:path w="279810" h="79709" extrusionOk="0">
                    <a:moveTo>
                      <a:pt x="208819" y="1271"/>
                    </a:moveTo>
                    <a:lnTo>
                      <a:pt x="231098" y="23549"/>
                    </a:lnTo>
                    <a:lnTo>
                      <a:pt x="270812" y="23549"/>
                    </a:lnTo>
                    <a:lnTo>
                      <a:pt x="278540" y="31277"/>
                    </a:lnTo>
                    <a:lnTo>
                      <a:pt x="278540" y="72498"/>
                    </a:lnTo>
                    <a:lnTo>
                      <a:pt x="272599" y="78439"/>
                    </a:lnTo>
                    <a:lnTo>
                      <a:pt x="7212" y="78439"/>
                    </a:lnTo>
                    <a:lnTo>
                      <a:pt x="1271" y="72498"/>
                    </a:lnTo>
                    <a:lnTo>
                      <a:pt x="1271" y="7212"/>
                    </a:lnTo>
                    <a:lnTo>
                      <a:pt x="7212" y="1271"/>
                    </a:lnTo>
                    <a:close/>
                    <a:moveTo>
                      <a:pt x="6695" y="1"/>
                    </a:moveTo>
                    <a:lnTo>
                      <a:pt x="1" y="6695"/>
                    </a:lnTo>
                    <a:lnTo>
                      <a:pt x="1" y="73014"/>
                    </a:lnTo>
                    <a:lnTo>
                      <a:pt x="6695" y="79709"/>
                    </a:lnTo>
                    <a:lnTo>
                      <a:pt x="273115" y="79709"/>
                    </a:lnTo>
                    <a:lnTo>
                      <a:pt x="279810" y="73014"/>
                    </a:lnTo>
                    <a:lnTo>
                      <a:pt x="279810" y="30782"/>
                    </a:lnTo>
                    <a:lnTo>
                      <a:pt x="271329" y="22279"/>
                    </a:lnTo>
                    <a:lnTo>
                      <a:pt x="231636" y="22279"/>
                    </a:lnTo>
                    <a:lnTo>
                      <a:pt x="2093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7" name="Google Shape;997;p39"/>
          <p:cNvGrpSpPr/>
          <p:nvPr/>
        </p:nvGrpSpPr>
        <p:grpSpPr>
          <a:xfrm>
            <a:off x="758250" y="2720038"/>
            <a:ext cx="3778500" cy="1262225"/>
            <a:chOff x="758250" y="2415238"/>
            <a:chExt cx="3778500" cy="1262225"/>
          </a:xfrm>
        </p:grpSpPr>
        <p:sp>
          <p:nvSpPr>
            <p:cNvPr id="998" name="Google Shape;998;p39"/>
            <p:cNvSpPr txBox="1"/>
            <p:nvPr/>
          </p:nvSpPr>
          <p:spPr>
            <a:xfrm>
              <a:off x="758250" y="2415238"/>
              <a:ext cx="3778500" cy="110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 </a:t>
              </a:r>
              <a:endParaRPr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Let </a:t>
              </a:r>
              <a:r>
                <a:rPr lang="en" sz="1450" b="1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T</a:t>
              </a: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be a set of </a:t>
              </a:r>
              <a:r>
                <a:rPr lang="en" sz="1450" b="1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fluent traces</a:t>
              </a: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</a:t>
              </a:r>
              <a:endParaRPr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collected while observing the behavior </a:t>
              </a:r>
              <a:endParaRPr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of the expert</a:t>
              </a:r>
              <a:endParaRPr sz="160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999" name="Google Shape;999;p39"/>
            <p:cNvGrpSpPr/>
            <p:nvPr/>
          </p:nvGrpSpPr>
          <p:grpSpPr>
            <a:xfrm rot="10800000">
              <a:off x="758277" y="2513603"/>
              <a:ext cx="3454255" cy="1163859"/>
              <a:chOff x="529002" y="1803825"/>
              <a:chExt cx="5537440" cy="1040926"/>
            </a:xfrm>
          </p:grpSpPr>
          <p:sp>
            <p:nvSpPr>
              <p:cNvPr id="1000" name="Google Shape;1000;p39"/>
              <p:cNvSpPr/>
              <p:nvPr/>
            </p:nvSpPr>
            <p:spPr>
              <a:xfrm>
                <a:off x="1581825" y="1803825"/>
                <a:ext cx="31250" cy="11142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4457" extrusionOk="0">
                    <a:moveTo>
                      <a:pt x="1" y="1"/>
                    </a:moveTo>
                    <a:lnTo>
                      <a:pt x="1" y="4456"/>
                    </a:lnTo>
                    <a:lnTo>
                      <a:pt x="1249" y="4456"/>
                    </a:lnTo>
                    <a:lnTo>
                      <a:pt x="1249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 rot="10800000">
                <a:off x="529002" y="1867718"/>
                <a:ext cx="5537440" cy="977033"/>
              </a:xfrm>
              <a:custGeom>
                <a:avLst/>
                <a:gdLst/>
                <a:ahLst/>
                <a:cxnLst/>
                <a:rect l="l" t="t" r="r" b="b"/>
                <a:pathLst>
                  <a:path w="279810" h="79709" extrusionOk="0">
                    <a:moveTo>
                      <a:pt x="208819" y="1271"/>
                    </a:moveTo>
                    <a:lnTo>
                      <a:pt x="231098" y="23549"/>
                    </a:lnTo>
                    <a:lnTo>
                      <a:pt x="270812" y="23549"/>
                    </a:lnTo>
                    <a:lnTo>
                      <a:pt x="278540" y="31277"/>
                    </a:lnTo>
                    <a:lnTo>
                      <a:pt x="278540" y="72498"/>
                    </a:lnTo>
                    <a:lnTo>
                      <a:pt x="272599" y="78439"/>
                    </a:lnTo>
                    <a:lnTo>
                      <a:pt x="7212" y="78439"/>
                    </a:lnTo>
                    <a:lnTo>
                      <a:pt x="1271" y="72498"/>
                    </a:lnTo>
                    <a:lnTo>
                      <a:pt x="1271" y="7212"/>
                    </a:lnTo>
                    <a:lnTo>
                      <a:pt x="7212" y="1271"/>
                    </a:lnTo>
                    <a:close/>
                    <a:moveTo>
                      <a:pt x="6695" y="1"/>
                    </a:moveTo>
                    <a:lnTo>
                      <a:pt x="1" y="6695"/>
                    </a:lnTo>
                    <a:lnTo>
                      <a:pt x="1" y="73014"/>
                    </a:lnTo>
                    <a:lnTo>
                      <a:pt x="6695" y="79709"/>
                    </a:lnTo>
                    <a:lnTo>
                      <a:pt x="273115" y="79709"/>
                    </a:lnTo>
                    <a:lnTo>
                      <a:pt x="279810" y="73014"/>
                    </a:lnTo>
                    <a:lnTo>
                      <a:pt x="279810" y="30782"/>
                    </a:lnTo>
                    <a:lnTo>
                      <a:pt x="271329" y="22279"/>
                    </a:lnTo>
                    <a:lnTo>
                      <a:pt x="231636" y="22279"/>
                    </a:lnTo>
                    <a:lnTo>
                      <a:pt x="2093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2" name="Google Shape;1002;p39"/>
          <p:cNvGrpSpPr/>
          <p:nvPr/>
        </p:nvGrpSpPr>
        <p:grpSpPr>
          <a:xfrm>
            <a:off x="4731625" y="712932"/>
            <a:ext cx="4162175" cy="1964068"/>
            <a:chOff x="4731625" y="712932"/>
            <a:chExt cx="4162175" cy="1964068"/>
          </a:xfrm>
        </p:grpSpPr>
        <p:grpSp>
          <p:nvGrpSpPr>
            <p:cNvPr id="1003" name="Google Shape;1003;p39"/>
            <p:cNvGrpSpPr/>
            <p:nvPr/>
          </p:nvGrpSpPr>
          <p:grpSpPr>
            <a:xfrm>
              <a:off x="5115300" y="712932"/>
              <a:ext cx="3778500" cy="1964068"/>
              <a:chOff x="5115300" y="712932"/>
              <a:chExt cx="3778500" cy="1964068"/>
            </a:xfrm>
          </p:grpSpPr>
          <p:sp>
            <p:nvSpPr>
              <p:cNvPr id="1004" name="Google Shape;1004;p39"/>
              <p:cNvSpPr txBox="1"/>
              <p:nvPr/>
            </p:nvSpPr>
            <p:spPr>
              <a:xfrm>
                <a:off x="5115300" y="958300"/>
                <a:ext cx="3778500" cy="17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        As a result, we consider RBs of the                                      </a:t>
                </a:r>
                <a:endParaRPr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        form:</a:t>
                </a:r>
                <a:r>
                  <a:rPr lang="en" sz="1450" b="1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〈L, Q, r〉</a:t>
                </a: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,where Q is a DFA</a:t>
                </a:r>
                <a:endParaRPr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        representing an LDLf formula      </a:t>
                </a:r>
                <a:endParaRPr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        and r is a reward value associated  </a:t>
                </a:r>
                <a:endParaRPr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                   with the accepting states of Q.</a:t>
                </a:r>
                <a:endParaRPr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  <p:grpSp>
            <p:nvGrpSpPr>
              <p:cNvPr id="1005" name="Google Shape;1005;p39"/>
              <p:cNvGrpSpPr/>
              <p:nvPr/>
            </p:nvGrpSpPr>
            <p:grpSpPr>
              <a:xfrm>
                <a:off x="5472364" y="712932"/>
                <a:ext cx="3318034" cy="1854722"/>
                <a:chOff x="529002" y="1803825"/>
                <a:chExt cx="5537440" cy="1040926"/>
              </a:xfrm>
            </p:grpSpPr>
            <p:sp>
              <p:nvSpPr>
                <p:cNvPr id="1006" name="Google Shape;1006;p39"/>
                <p:cNvSpPr/>
                <p:nvPr/>
              </p:nvSpPr>
              <p:spPr>
                <a:xfrm>
                  <a:off x="1581825" y="1803825"/>
                  <a:ext cx="31250" cy="1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4457" extrusionOk="0">
                      <a:moveTo>
                        <a:pt x="1" y="1"/>
                      </a:moveTo>
                      <a:lnTo>
                        <a:pt x="1" y="4456"/>
                      </a:lnTo>
                      <a:lnTo>
                        <a:pt x="1249" y="4456"/>
                      </a:lnTo>
                      <a:lnTo>
                        <a:pt x="1249" y="1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39"/>
                <p:cNvSpPr/>
                <p:nvPr/>
              </p:nvSpPr>
              <p:spPr>
                <a:xfrm rot="10800000">
                  <a:off x="529002" y="1867718"/>
                  <a:ext cx="5537440" cy="977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810" h="79709" extrusionOk="0">
                      <a:moveTo>
                        <a:pt x="208819" y="1271"/>
                      </a:moveTo>
                      <a:lnTo>
                        <a:pt x="231098" y="23549"/>
                      </a:lnTo>
                      <a:lnTo>
                        <a:pt x="270812" y="23549"/>
                      </a:lnTo>
                      <a:lnTo>
                        <a:pt x="278540" y="31277"/>
                      </a:lnTo>
                      <a:lnTo>
                        <a:pt x="278540" y="72498"/>
                      </a:lnTo>
                      <a:lnTo>
                        <a:pt x="272599" y="78439"/>
                      </a:lnTo>
                      <a:lnTo>
                        <a:pt x="7212" y="78439"/>
                      </a:lnTo>
                      <a:lnTo>
                        <a:pt x="1271" y="72498"/>
                      </a:lnTo>
                      <a:lnTo>
                        <a:pt x="1271" y="7212"/>
                      </a:lnTo>
                      <a:lnTo>
                        <a:pt x="7212" y="1271"/>
                      </a:lnTo>
                      <a:close/>
                      <a:moveTo>
                        <a:pt x="6695" y="1"/>
                      </a:moveTo>
                      <a:lnTo>
                        <a:pt x="1" y="6695"/>
                      </a:lnTo>
                      <a:lnTo>
                        <a:pt x="1" y="73014"/>
                      </a:lnTo>
                      <a:lnTo>
                        <a:pt x="6695" y="79709"/>
                      </a:lnTo>
                      <a:lnTo>
                        <a:pt x="273115" y="79709"/>
                      </a:lnTo>
                      <a:lnTo>
                        <a:pt x="279810" y="73014"/>
                      </a:lnTo>
                      <a:lnTo>
                        <a:pt x="279810" y="30782"/>
                      </a:lnTo>
                      <a:lnTo>
                        <a:pt x="271329" y="22279"/>
                      </a:lnTo>
                      <a:lnTo>
                        <a:pt x="231636" y="22279"/>
                      </a:lnTo>
                      <a:lnTo>
                        <a:pt x="209357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008" name="Google Shape;1008;p39"/>
            <p:cNvCxnSpPr/>
            <p:nvPr/>
          </p:nvCxnSpPr>
          <p:spPr>
            <a:xfrm rot="10800000" flipH="1">
              <a:off x="4731625" y="1024500"/>
              <a:ext cx="733500" cy="422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9" name="Google Shape;1009;p39"/>
          <p:cNvGrpSpPr/>
          <p:nvPr/>
        </p:nvGrpSpPr>
        <p:grpSpPr>
          <a:xfrm>
            <a:off x="2069450" y="2561700"/>
            <a:ext cx="6359083" cy="2049475"/>
            <a:chOff x="2071984" y="2561700"/>
            <a:chExt cx="6356541" cy="2049475"/>
          </a:xfrm>
        </p:grpSpPr>
        <p:grpSp>
          <p:nvGrpSpPr>
            <p:cNvPr id="1010" name="Google Shape;1010;p39"/>
            <p:cNvGrpSpPr/>
            <p:nvPr/>
          </p:nvGrpSpPr>
          <p:grpSpPr>
            <a:xfrm>
              <a:off x="5242825" y="3146575"/>
              <a:ext cx="3185700" cy="1464600"/>
              <a:chOff x="5242825" y="3146575"/>
              <a:chExt cx="3185700" cy="1464600"/>
            </a:xfrm>
          </p:grpSpPr>
          <p:sp>
            <p:nvSpPr>
              <p:cNvPr id="1011" name="Google Shape;1011;p39"/>
              <p:cNvSpPr/>
              <p:nvPr/>
            </p:nvSpPr>
            <p:spPr>
              <a:xfrm>
                <a:off x="5242825" y="3146575"/>
                <a:ext cx="3185700" cy="14646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5299460" y="3209178"/>
                <a:ext cx="3072300" cy="1339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9"/>
              <p:cNvSpPr txBox="1"/>
              <p:nvPr/>
            </p:nvSpPr>
            <p:spPr>
              <a:xfrm>
                <a:off x="5403466" y="3289311"/>
                <a:ext cx="2879100" cy="119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</a:rPr>
                  <a:t>The approach proposed in the paper allows for generating a new </a:t>
                </a:r>
                <a:r>
                  <a:rPr lang="en" sz="1450" b="1">
                    <a:solidFill>
                      <a:schemeClr val="lt1"/>
                    </a:solidFill>
                  </a:rPr>
                  <a:t>RB=〈L, QT, r〉</a:t>
                </a:r>
                <a:r>
                  <a:rPr lang="en" sz="1450">
                    <a:solidFill>
                      <a:srgbClr val="D7DFE5"/>
                    </a:solidFill>
                  </a:rPr>
                  <a:t>, where </a:t>
                </a:r>
                <a:r>
                  <a:rPr lang="en" sz="1450" b="1">
                    <a:solidFill>
                      <a:schemeClr val="lt1"/>
                    </a:solidFill>
                  </a:rPr>
                  <a:t>QT</a:t>
                </a:r>
                <a:r>
                  <a:rPr lang="en" sz="1450">
                    <a:solidFill>
                      <a:srgbClr val="D7DFE5"/>
                    </a:solidFill>
                  </a:rPr>
                  <a:t> is the DFA built from </a:t>
                </a:r>
                <a:r>
                  <a:rPr lang="en" sz="1450" b="1">
                    <a:solidFill>
                      <a:schemeClr val="lt1"/>
                    </a:solidFill>
                  </a:rPr>
                  <a:t>T</a:t>
                </a:r>
                <a:endParaRPr sz="1450" b="1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</p:grpSp>
        <p:cxnSp>
          <p:nvCxnSpPr>
            <p:cNvPr id="1014" name="Google Shape;1014;p39"/>
            <p:cNvCxnSpPr/>
            <p:nvPr/>
          </p:nvCxnSpPr>
          <p:spPr>
            <a:xfrm>
              <a:off x="2071984" y="3907850"/>
              <a:ext cx="3131700" cy="401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015" name="Google Shape;1015;p39"/>
            <p:cNvCxnSpPr/>
            <p:nvPr/>
          </p:nvCxnSpPr>
          <p:spPr>
            <a:xfrm rot="5400000">
              <a:off x="6713400" y="2676300"/>
              <a:ext cx="582300" cy="353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016" name="Google Shape;1016;p39"/>
          <p:cNvSpPr txBox="1"/>
          <p:nvPr/>
        </p:nvSpPr>
        <p:spPr>
          <a:xfrm>
            <a:off x="6188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 - Problem Definition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40"/>
          <p:cNvGrpSpPr/>
          <p:nvPr/>
        </p:nvGrpSpPr>
        <p:grpSpPr>
          <a:xfrm>
            <a:off x="5681602" y="925550"/>
            <a:ext cx="2241300" cy="3807099"/>
            <a:chOff x="5681602" y="925550"/>
            <a:chExt cx="2241300" cy="3807099"/>
          </a:xfrm>
        </p:grpSpPr>
        <p:grpSp>
          <p:nvGrpSpPr>
            <p:cNvPr id="1022" name="Google Shape;1022;p40"/>
            <p:cNvGrpSpPr/>
            <p:nvPr/>
          </p:nvGrpSpPr>
          <p:grpSpPr>
            <a:xfrm>
              <a:off x="5681602" y="1978005"/>
              <a:ext cx="2241300" cy="2754644"/>
              <a:chOff x="5681602" y="1978005"/>
              <a:chExt cx="2241300" cy="2754644"/>
            </a:xfrm>
          </p:grpSpPr>
          <p:sp>
            <p:nvSpPr>
              <p:cNvPr id="1023" name="Google Shape;1023;p40"/>
              <p:cNvSpPr/>
              <p:nvPr/>
            </p:nvSpPr>
            <p:spPr>
              <a:xfrm>
                <a:off x="5681602" y="3172049"/>
                <a:ext cx="2241300" cy="15606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FFFFFF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Environment</a:t>
                </a:r>
                <a:endParaRPr sz="1700">
                  <a:solidFill>
                    <a:srgbClr val="FFFFFF"/>
                  </a:solidFill>
                  <a:latin typeface="Share Tech"/>
                  <a:ea typeface="Share Tech"/>
                  <a:cs typeface="Share Tech"/>
                  <a:sym typeface="Share Tech"/>
                </a:endParaRPr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>
                <a:off x="6061078" y="1978005"/>
                <a:ext cx="1482300" cy="5025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Share Tech"/>
                    <a:ea typeface="Share Tech"/>
                    <a:cs typeface="Share Tech"/>
                    <a:sym typeface="Share Tech"/>
                  </a:rPr>
                  <a:t>Expert Agent</a:t>
                </a:r>
                <a:endParaRPr>
                  <a:latin typeface="Share Tech"/>
                  <a:ea typeface="Share Tech"/>
                  <a:cs typeface="Share Tech"/>
                  <a:sym typeface="Share Tech"/>
                </a:endParaRPr>
              </a:p>
            </p:txBody>
          </p:sp>
        </p:grpSp>
        <p:sp>
          <p:nvSpPr>
            <p:cNvPr id="1025" name="Google Shape;1025;p40"/>
            <p:cNvSpPr/>
            <p:nvPr/>
          </p:nvSpPr>
          <p:spPr>
            <a:xfrm>
              <a:off x="6026225" y="925550"/>
              <a:ext cx="1367700" cy="5025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hare Tech"/>
                  <a:ea typeface="Share Tech"/>
                  <a:cs typeface="Share Tech"/>
                  <a:sym typeface="Share Tech"/>
                </a:rPr>
                <a:t>Learning RB</a:t>
              </a:r>
              <a:endParaRPr>
                <a:latin typeface="Share Tech"/>
                <a:ea typeface="Share Tech"/>
                <a:cs typeface="Share Tech"/>
                <a:sym typeface="Share Tech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hare Tech"/>
                  <a:ea typeface="Share Tech"/>
                  <a:cs typeface="Share Tech"/>
                  <a:sym typeface="Share Tech"/>
                </a:rPr>
                <a:t>(DFA learner)</a:t>
              </a:r>
              <a:endParaRPr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sp>
        <p:nvSpPr>
          <p:cNvPr id="1026" name="Google Shape;1026;p40"/>
          <p:cNvSpPr txBox="1">
            <a:spLocks noGrp="1"/>
          </p:cNvSpPr>
          <p:nvPr>
            <p:ph type="body" idx="1"/>
          </p:nvPr>
        </p:nvSpPr>
        <p:spPr>
          <a:xfrm>
            <a:off x="618825" y="962025"/>
            <a:ext cx="3534300" cy="8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D7DFE5"/>
                </a:solidFill>
              </a:rPr>
              <a:t>The agent produces some traces, some of which are desirable, </a:t>
            </a:r>
            <a:r>
              <a:rPr lang="en" sz="1250" b="1" dirty="0"/>
              <a:t>positive</a:t>
            </a:r>
            <a:r>
              <a:rPr lang="en" sz="1250" b="1" dirty="0">
                <a:solidFill>
                  <a:srgbClr val="D7DFE5"/>
                </a:solidFill>
              </a:rPr>
              <a:t>,</a:t>
            </a:r>
            <a:r>
              <a:rPr lang="en" sz="1250" dirty="0">
                <a:solidFill>
                  <a:srgbClr val="D7DFE5"/>
                </a:solidFill>
              </a:rPr>
              <a:t> and some other are not, </a:t>
            </a:r>
            <a:r>
              <a:rPr lang="en" sz="1250" b="1" dirty="0"/>
              <a:t>negative</a:t>
            </a:r>
            <a:r>
              <a:rPr lang="en" sz="1250" dirty="0">
                <a:solidFill>
                  <a:srgbClr val="D7DFE5"/>
                </a:solidFill>
              </a:rPr>
              <a:t>. </a:t>
            </a:r>
            <a:endParaRPr sz="1250" dirty="0">
              <a:solidFill>
                <a:srgbClr val="D7DFE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D7DFE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D7DFE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D7DFE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D7DFE5"/>
              </a:solidFill>
            </a:endParaRPr>
          </a:p>
        </p:txBody>
      </p:sp>
      <p:sp>
        <p:nvSpPr>
          <p:cNvPr id="1027" name="Google Shape;1027;p40"/>
          <p:cNvSpPr txBox="1">
            <a:spLocks noGrp="1"/>
          </p:cNvSpPr>
          <p:nvPr>
            <p:ph type="ctrTitle"/>
          </p:nvPr>
        </p:nvSpPr>
        <p:spPr>
          <a:xfrm>
            <a:off x="618825" y="350325"/>
            <a:ext cx="4766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Learning a RB (IRL)</a:t>
            </a:r>
            <a:endParaRPr b="1">
              <a:solidFill>
                <a:schemeClr val="accent2"/>
              </a:solidFill>
            </a:endParaRPr>
          </a:p>
        </p:txBody>
      </p:sp>
      <p:grpSp>
        <p:nvGrpSpPr>
          <p:cNvPr id="1028" name="Google Shape;1028;p40"/>
          <p:cNvGrpSpPr/>
          <p:nvPr/>
        </p:nvGrpSpPr>
        <p:grpSpPr>
          <a:xfrm>
            <a:off x="5018792" y="1978005"/>
            <a:ext cx="3566856" cy="2184566"/>
            <a:chOff x="5018792" y="1978005"/>
            <a:chExt cx="3566856" cy="2184566"/>
          </a:xfrm>
        </p:grpSpPr>
        <p:sp>
          <p:nvSpPr>
            <p:cNvPr id="1029" name="Google Shape;1029;p40"/>
            <p:cNvSpPr/>
            <p:nvPr/>
          </p:nvSpPr>
          <p:spPr>
            <a:xfrm>
              <a:off x="5196652" y="3428664"/>
              <a:ext cx="734400" cy="4206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latin typeface="Share Tech"/>
                  <a:ea typeface="Share Tech"/>
                  <a:cs typeface="Share Tech"/>
                  <a:sym typeface="Share Tech"/>
                </a:rPr>
                <a:t>Features Extractor</a:t>
              </a:r>
              <a:endParaRPr sz="900" dirty="0"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761158" y="3741971"/>
              <a:ext cx="734400" cy="4206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Action actuator</a:t>
              </a:r>
              <a:endParaRPr sz="900"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cxnSp>
          <p:nvCxnSpPr>
            <p:cNvPr id="1031" name="Google Shape;1031;p40"/>
            <p:cNvCxnSpPr>
              <a:stCxn id="1029" idx="2"/>
              <a:endCxn id="1024" idx="1"/>
            </p:cNvCxnSpPr>
            <p:nvPr/>
          </p:nvCxnSpPr>
          <p:spPr>
            <a:xfrm rot="10800000" flipH="1">
              <a:off x="5196652" y="2229264"/>
              <a:ext cx="864300" cy="1409700"/>
            </a:xfrm>
            <a:prstGeom prst="bentConnector3">
              <a:avLst>
                <a:gd name="adj1" fmla="val -1765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32" name="Google Shape;1032;p40"/>
            <p:cNvCxnSpPr>
              <a:stCxn id="1024" idx="3"/>
              <a:endCxn id="1030" idx="0"/>
            </p:cNvCxnSpPr>
            <p:nvPr/>
          </p:nvCxnSpPr>
          <p:spPr>
            <a:xfrm>
              <a:off x="7543378" y="2229255"/>
              <a:ext cx="952200" cy="1722900"/>
            </a:xfrm>
            <a:prstGeom prst="bentConnector3">
              <a:avLst>
                <a:gd name="adj1" fmla="val 125006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3" name="Google Shape;1033;p40"/>
            <p:cNvSpPr txBox="1"/>
            <p:nvPr/>
          </p:nvSpPr>
          <p:spPr>
            <a:xfrm>
              <a:off x="7851247" y="197800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Action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34" name="Google Shape;1034;p40"/>
            <p:cNvSpPr txBox="1"/>
            <p:nvPr/>
          </p:nvSpPr>
          <p:spPr>
            <a:xfrm>
              <a:off x="5018792" y="197800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Features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grpSp>
        <p:nvGrpSpPr>
          <p:cNvPr id="1035" name="Google Shape;1035;p40"/>
          <p:cNvGrpSpPr/>
          <p:nvPr/>
        </p:nvGrpSpPr>
        <p:grpSpPr>
          <a:xfrm>
            <a:off x="625300" y="1492730"/>
            <a:ext cx="7619653" cy="1839320"/>
            <a:chOff x="625300" y="1492730"/>
            <a:chExt cx="7619653" cy="1839320"/>
          </a:xfrm>
        </p:grpSpPr>
        <p:grpSp>
          <p:nvGrpSpPr>
            <p:cNvPr id="1036" name="Google Shape;1036;p40"/>
            <p:cNvGrpSpPr/>
            <p:nvPr/>
          </p:nvGrpSpPr>
          <p:grpSpPr>
            <a:xfrm>
              <a:off x="6687528" y="1492730"/>
              <a:ext cx="1557425" cy="420600"/>
              <a:chOff x="6687528" y="1492730"/>
              <a:chExt cx="1557425" cy="420600"/>
            </a:xfrm>
          </p:grpSpPr>
          <p:cxnSp>
            <p:nvCxnSpPr>
              <p:cNvPr id="1037" name="Google Shape;1037;p40"/>
              <p:cNvCxnSpPr/>
              <p:nvPr/>
            </p:nvCxnSpPr>
            <p:spPr>
              <a:xfrm flipH="1">
                <a:off x="6687528" y="1492730"/>
                <a:ext cx="1500" cy="42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  <p:sp>
            <p:nvSpPr>
              <p:cNvPr id="1038" name="Google Shape;1038;p40"/>
              <p:cNvSpPr txBox="1"/>
              <p:nvPr/>
            </p:nvSpPr>
            <p:spPr>
              <a:xfrm>
                <a:off x="6762653" y="1590984"/>
                <a:ext cx="1482300" cy="22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accent3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Reward of positive states</a:t>
                </a:r>
                <a:endParaRPr sz="9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endParaRPr>
              </a:p>
            </p:txBody>
          </p:sp>
        </p:grpSp>
        <p:sp>
          <p:nvSpPr>
            <p:cNvPr id="1039" name="Google Shape;1039;p40"/>
            <p:cNvSpPr txBox="1"/>
            <p:nvPr/>
          </p:nvSpPr>
          <p:spPr>
            <a:xfrm>
              <a:off x="625300" y="2652550"/>
              <a:ext cx="360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 dirty="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The expert can correctly classify the traces as positive or negative, based on its own </a:t>
              </a:r>
              <a:r>
                <a:rPr lang="en" sz="1250" b="1" dirty="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state representation</a:t>
              </a:r>
              <a:r>
                <a:rPr lang="en" sz="1250" dirty="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.</a:t>
              </a:r>
              <a:endParaRPr sz="1250" dirty="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1040" name="Google Shape;1040;p40"/>
          <p:cNvGrpSpPr/>
          <p:nvPr/>
        </p:nvGrpSpPr>
        <p:grpSpPr>
          <a:xfrm>
            <a:off x="609950" y="1176684"/>
            <a:ext cx="5416202" cy="3329400"/>
            <a:chOff x="609950" y="1176684"/>
            <a:chExt cx="5416202" cy="3329400"/>
          </a:xfrm>
        </p:grpSpPr>
        <p:sp>
          <p:nvSpPr>
            <p:cNvPr id="1041" name="Google Shape;1041;p40"/>
            <p:cNvSpPr/>
            <p:nvPr/>
          </p:nvSpPr>
          <p:spPr>
            <a:xfrm>
              <a:off x="5196652" y="4085484"/>
              <a:ext cx="734400" cy="4206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latin typeface="Share Tech"/>
                  <a:ea typeface="Share Tech"/>
                  <a:cs typeface="Share Tech"/>
                  <a:sym typeface="Share Tech"/>
                </a:rPr>
                <a:t>fluents Extractor</a:t>
              </a:r>
              <a:endParaRPr dirty="0"/>
            </a:p>
          </p:txBody>
        </p:sp>
        <p:cxnSp>
          <p:nvCxnSpPr>
            <p:cNvPr id="1042" name="Google Shape;1042;p40"/>
            <p:cNvCxnSpPr>
              <a:stCxn id="1041" idx="2"/>
              <a:endCxn id="1025" idx="1"/>
            </p:cNvCxnSpPr>
            <p:nvPr/>
          </p:nvCxnSpPr>
          <p:spPr>
            <a:xfrm rot="10800000" flipH="1">
              <a:off x="5196652" y="1176684"/>
              <a:ext cx="829500" cy="3119100"/>
            </a:xfrm>
            <a:prstGeom prst="bentConnector3">
              <a:avLst>
                <a:gd name="adj1" fmla="val -28707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43" name="Google Shape;1043;p40"/>
            <p:cNvSpPr txBox="1"/>
            <p:nvPr/>
          </p:nvSpPr>
          <p:spPr>
            <a:xfrm>
              <a:off x="4332992" y="121600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Fluents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44" name="Google Shape;1044;p40"/>
            <p:cNvSpPr txBox="1"/>
            <p:nvPr/>
          </p:nvSpPr>
          <p:spPr>
            <a:xfrm>
              <a:off x="609950" y="1825600"/>
              <a:ext cx="3600300" cy="8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 dirty="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From the </a:t>
              </a:r>
              <a:r>
                <a:rPr lang="en" sz="1250" b="1" dirty="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RB perspective</a:t>
              </a:r>
              <a:r>
                <a:rPr lang="en" sz="1250" dirty="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, each state contains the fluents that can be extracted to produce its own representation of the expert behavior.	</a:t>
              </a:r>
              <a:endParaRPr dirty="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1045" name="Google Shape;1045;p40"/>
          <p:cNvGrpSpPr/>
          <p:nvPr/>
        </p:nvGrpSpPr>
        <p:grpSpPr>
          <a:xfrm>
            <a:off x="625300" y="616850"/>
            <a:ext cx="6973825" cy="3991000"/>
            <a:chOff x="625300" y="616850"/>
            <a:chExt cx="6973825" cy="3991000"/>
          </a:xfrm>
        </p:grpSpPr>
        <p:sp>
          <p:nvSpPr>
            <p:cNvPr id="1046" name="Google Shape;1046;p40"/>
            <p:cNvSpPr txBox="1"/>
            <p:nvPr/>
          </p:nvSpPr>
          <p:spPr>
            <a:xfrm>
              <a:off x="6079025" y="616850"/>
              <a:ext cx="15201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>
                  <a:solidFill>
                    <a:schemeClr val="accent6"/>
                  </a:solidFill>
                </a:rPr>
                <a:t>RB=〈L, Q</a:t>
              </a:r>
              <a:r>
                <a:rPr lang="en" sz="850">
                  <a:solidFill>
                    <a:schemeClr val="accent6"/>
                  </a:solidFill>
                </a:rPr>
                <a:t>T</a:t>
              </a:r>
              <a:r>
                <a:rPr lang="en" sz="1250">
                  <a:solidFill>
                    <a:schemeClr val="accent6"/>
                  </a:solidFill>
                </a:rPr>
                <a:t>, r〉</a:t>
              </a:r>
              <a:endParaRPr>
                <a:solidFill>
                  <a:schemeClr val="accent6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047" name="Google Shape;1047;p40"/>
            <p:cNvSpPr txBox="1"/>
            <p:nvPr/>
          </p:nvSpPr>
          <p:spPr>
            <a:xfrm>
              <a:off x="625300" y="3508950"/>
              <a:ext cx="3567600" cy="109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 dirty="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The main problem is to reconstruct a </a:t>
              </a:r>
              <a:r>
                <a:rPr lang="en" sz="1250" b="1" dirty="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DFA</a:t>
              </a:r>
              <a:r>
                <a:rPr lang="en" sz="1250" dirty="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that is </a:t>
              </a:r>
              <a:r>
                <a:rPr lang="en" sz="1250" b="1" dirty="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consistent</a:t>
              </a:r>
              <a:r>
                <a:rPr lang="en" sz="1250" dirty="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with the set of </a:t>
              </a:r>
              <a:r>
                <a:rPr lang="en" sz="1250" b="1" dirty="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fluents</a:t>
              </a:r>
              <a:r>
                <a:rPr lang="en" sz="1250" dirty="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collected while observing the expert behavior. </a:t>
              </a:r>
              <a:endParaRPr dirty="0"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048" name="Google Shape;1048;p40"/>
          <p:cNvSpPr txBox="1"/>
          <p:nvPr/>
        </p:nvSpPr>
        <p:spPr>
          <a:xfrm>
            <a:off x="6188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 - Problem Definition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1"/>
          <p:cNvSpPr txBox="1">
            <a:spLocks noGrp="1"/>
          </p:cNvSpPr>
          <p:nvPr>
            <p:ph type="ctrTitle"/>
          </p:nvPr>
        </p:nvSpPr>
        <p:spPr>
          <a:xfrm>
            <a:off x="472925" y="337075"/>
            <a:ext cx="695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Reinforcement Learning                    RL+RB </a:t>
            </a:r>
            <a:endParaRPr b="1">
              <a:solidFill>
                <a:schemeClr val="accent2"/>
              </a:solidFill>
            </a:endParaRPr>
          </a:p>
        </p:txBody>
      </p:sp>
      <p:grpSp>
        <p:nvGrpSpPr>
          <p:cNvPr id="1054" name="Google Shape;1054;p41"/>
          <p:cNvGrpSpPr/>
          <p:nvPr/>
        </p:nvGrpSpPr>
        <p:grpSpPr>
          <a:xfrm>
            <a:off x="1695519" y="1369600"/>
            <a:ext cx="6227383" cy="3439249"/>
            <a:chOff x="1695519" y="1369600"/>
            <a:chExt cx="6227383" cy="3439249"/>
          </a:xfrm>
        </p:grpSpPr>
        <p:sp>
          <p:nvSpPr>
            <p:cNvPr id="1055" name="Google Shape;1055;p41"/>
            <p:cNvSpPr/>
            <p:nvPr/>
          </p:nvSpPr>
          <p:spPr>
            <a:xfrm>
              <a:off x="5681602" y="3248249"/>
              <a:ext cx="2241300" cy="1560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Share Tech"/>
                  <a:ea typeface="Share Tech"/>
                  <a:cs typeface="Share Tech"/>
                  <a:sym typeface="Share Tech"/>
                </a:rPr>
                <a:t>Environment</a:t>
              </a:r>
              <a:endParaRPr sz="17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6061078" y="2054205"/>
              <a:ext cx="1482300" cy="502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hare Tech"/>
                  <a:ea typeface="Share Tech"/>
                  <a:cs typeface="Share Tech"/>
                  <a:sym typeface="Share Tech"/>
                </a:rPr>
                <a:t>Learning Agent</a:t>
              </a:r>
              <a:endParaRPr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1695519" y="3126370"/>
              <a:ext cx="1888800" cy="1245600"/>
            </a:xfrm>
            <a:prstGeom prst="ellipse">
              <a:avLst/>
            </a:prstGeom>
            <a:noFill/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rPr>
                <a:t>Environment</a:t>
              </a:r>
              <a:endParaRPr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1989072" y="1369600"/>
              <a:ext cx="960600" cy="55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hare Tech"/>
                  <a:ea typeface="Share Tech"/>
                  <a:cs typeface="Share Tech"/>
                  <a:sym typeface="Share Tech"/>
                </a:rPr>
                <a:t>Agent</a:t>
              </a:r>
              <a:endParaRPr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grpSp>
        <p:nvGrpSpPr>
          <p:cNvPr id="1059" name="Google Shape;1059;p41"/>
          <p:cNvGrpSpPr/>
          <p:nvPr/>
        </p:nvGrpSpPr>
        <p:grpSpPr>
          <a:xfrm>
            <a:off x="5128613" y="1090675"/>
            <a:ext cx="3282265" cy="3491609"/>
            <a:chOff x="5128613" y="1090675"/>
            <a:chExt cx="3282265" cy="3491609"/>
          </a:xfrm>
        </p:grpSpPr>
        <p:sp>
          <p:nvSpPr>
            <p:cNvPr id="1060" name="Google Shape;1060;p41"/>
            <p:cNvSpPr/>
            <p:nvPr/>
          </p:nvSpPr>
          <p:spPr>
            <a:xfrm>
              <a:off x="6029050" y="1090675"/>
              <a:ext cx="1546500" cy="5025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hare Tech"/>
                  <a:ea typeface="Share Tech"/>
                  <a:cs typeface="Share Tech"/>
                  <a:sym typeface="Share Tech"/>
                </a:rPr>
                <a:t>Restraining Bolt</a:t>
              </a:r>
              <a:endParaRPr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5196652" y="4161684"/>
              <a:ext cx="734400" cy="4206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fluents Extractor</a:t>
              </a:r>
              <a:endParaRPr/>
            </a:p>
          </p:txBody>
        </p:sp>
        <p:cxnSp>
          <p:nvCxnSpPr>
            <p:cNvPr id="1062" name="Google Shape;1062;p41"/>
            <p:cNvCxnSpPr>
              <a:endCxn id="1056" idx="0"/>
            </p:cNvCxnSpPr>
            <p:nvPr/>
          </p:nvCxnSpPr>
          <p:spPr>
            <a:xfrm flipH="1">
              <a:off x="6802228" y="1633605"/>
              <a:ext cx="1500" cy="4206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3" name="Google Shape;1063;p41"/>
            <p:cNvCxnSpPr>
              <a:stCxn id="1061" idx="2"/>
              <a:endCxn id="1060" idx="1"/>
            </p:cNvCxnSpPr>
            <p:nvPr/>
          </p:nvCxnSpPr>
          <p:spPr>
            <a:xfrm rot="10800000" flipH="1">
              <a:off x="5196652" y="1341984"/>
              <a:ext cx="832500" cy="3030000"/>
            </a:xfrm>
            <a:prstGeom prst="bentConnector3">
              <a:avLst>
                <a:gd name="adj1" fmla="val -51602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4" name="Google Shape;1064;p41"/>
            <p:cNvSpPr txBox="1"/>
            <p:nvPr/>
          </p:nvSpPr>
          <p:spPr>
            <a:xfrm>
              <a:off x="5128613" y="109067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Fluents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65" name="Google Shape;1065;p41"/>
            <p:cNvSpPr txBox="1"/>
            <p:nvPr/>
          </p:nvSpPr>
          <p:spPr>
            <a:xfrm>
              <a:off x="6928578" y="1708159"/>
              <a:ext cx="14823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Reward for spec satisfaction</a:t>
              </a:r>
              <a:endParaRPr sz="9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grpSp>
        <p:nvGrpSpPr>
          <p:cNvPr id="1066" name="Google Shape;1066;p41"/>
          <p:cNvGrpSpPr/>
          <p:nvPr/>
        </p:nvGrpSpPr>
        <p:grpSpPr>
          <a:xfrm>
            <a:off x="229600" y="1646650"/>
            <a:ext cx="8356047" cy="2592121"/>
            <a:chOff x="229600" y="1646650"/>
            <a:chExt cx="8356047" cy="2592121"/>
          </a:xfrm>
        </p:grpSpPr>
        <p:sp>
          <p:nvSpPr>
            <p:cNvPr id="1067" name="Google Shape;1067;p41"/>
            <p:cNvSpPr/>
            <p:nvPr/>
          </p:nvSpPr>
          <p:spPr>
            <a:xfrm>
              <a:off x="5196652" y="3504864"/>
              <a:ext cx="734400" cy="4206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Features Extractor</a:t>
              </a:r>
              <a:endParaRPr sz="900"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7761158" y="3818171"/>
              <a:ext cx="734400" cy="4206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Action actuator</a:t>
              </a:r>
              <a:endParaRPr sz="900"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cxnSp>
          <p:nvCxnSpPr>
            <p:cNvPr id="1069" name="Google Shape;1069;p41"/>
            <p:cNvCxnSpPr>
              <a:stCxn id="1067" idx="2"/>
              <a:endCxn id="1056" idx="1"/>
            </p:cNvCxnSpPr>
            <p:nvPr/>
          </p:nvCxnSpPr>
          <p:spPr>
            <a:xfrm rot="10800000" flipH="1">
              <a:off x="5196652" y="2305464"/>
              <a:ext cx="864300" cy="1409700"/>
            </a:xfrm>
            <a:prstGeom prst="bentConnector3">
              <a:avLst>
                <a:gd name="adj1" fmla="val -30789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0" name="Google Shape;1070;p41"/>
            <p:cNvCxnSpPr>
              <a:stCxn id="1056" idx="3"/>
              <a:endCxn id="1068" idx="0"/>
            </p:cNvCxnSpPr>
            <p:nvPr/>
          </p:nvCxnSpPr>
          <p:spPr>
            <a:xfrm>
              <a:off x="7543378" y="2305455"/>
              <a:ext cx="952200" cy="1722900"/>
            </a:xfrm>
            <a:prstGeom prst="bentConnector3">
              <a:avLst>
                <a:gd name="adj1" fmla="val 127966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71" name="Google Shape;1071;p41"/>
            <p:cNvSpPr/>
            <p:nvPr/>
          </p:nvSpPr>
          <p:spPr>
            <a:xfrm>
              <a:off x="6435020" y="3084088"/>
              <a:ext cx="734400" cy="4206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Reward Extractor</a:t>
              </a:r>
              <a:endParaRPr sz="900"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cxnSp>
          <p:nvCxnSpPr>
            <p:cNvPr id="1072" name="Google Shape;1072;p41"/>
            <p:cNvCxnSpPr>
              <a:endCxn id="1056" idx="2"/>
            </p:cNvCxnSpPr>
            <p:nvPr/>
          </p:nvCxnSpPr>
          <p:spPr>
            <a:xfrm rot="10800000" flipH="1">
              <a:off x="6789928" y="2556705"/>
              <a:ext cx="12300" cy="5427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73" name="Google Shape;1073;p41"/>
            <p:cNvSpPr txBox="1"/>
            <p:nvPr/>
          </p:nvSpPr>
          <p:spPr>
            <a:xfrm>
              <a:off x="6803931" y="2708246"/>
              <a:ext cx="14823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Reward from environment</a:t>
              </a:r>
              <a:endParaRPr sz="9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74" name="Google Shape;1074;p41"/>
            <p:cNvSpPr txBox="1"/>
            <p:nvPr/>
          </p:nvSpPr>
          <p:spPr>
            <a:xfrm>
              <a:off x="7851247" y="205420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Action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75" name="Google Shape;1075;p41"/>
            <p:cNvSpPr txBox="1"/>
            <p:nvPr/>
          </p:nvSpPr>
          <p:spPr>
            <a:xfrm>
              <a:off x="5018792" y="205420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Features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cxnSp>
          <p:nvCxnSpPr>
            <p:cNvPr id="1076" name="Google Shape;1076;p41"/>
            <p:cNvCxnSpPr>
              <a:stCxn id="1058" idx="3"/>
              <a:endCxn id="1057" idx="6"/>
            </p:cNvCxnSpPr>
            <p:nvPr/>
          </p:nvCxnSpPr>
          <p:spPr>
            <a:xfrm>
              <a:off x="2949672" y="1646650"/>
              <a:ext cx="634500" cy="2102400"/>
            </a:xfrm>
            <a:prstGeom prst="curvedConnector3">
              <a:avLst>
                <a:gd name="adj1" fmla="val 14212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77" name="Google Shape;1077;p41"/>
            <p:cNvSpPr txBox="1"/>
            <p:nvPr/>
          </p:nvSpPr>
          <p:spPr>
            <a:xfrm>
              <a:off x="3673949" y="2567850"/>
              <a:ext cx="8181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   Action a</a:t>
              </a:r>
              <a:r>
                <a:rPr lang="en" sz="8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t</a:t>
              </a:r>
              <a:endParaRPr sz="8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cxnSp>
          <p:nvCxnSpPr>
            <p:cNvPr id="1078" name="Google Shape;1078;p41"/>
            <p:cNvCxnSpPr>
              <a:stCxn id="1057" idx="2"/>
              <a:endCxn id="1058" idx="1"/>
            </p:cNvCxnSpPr>
            <p:nvPr/>
          </p:nvCxnSpPr>
          <p:spPr>
            <a:xfrm rot="10800000" flipH="1">
              <a:off x="1695519" y="1646770"/>
              <a:ext cx="293700" cy="2102400"/>
            </a:xfrm>
            <a:prstGeom prst="curvedConnector3">
              <a:avLst>
                <a:gd name="adj1" fmla="val -230429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79" name="Google Shape;1079;p41"/>
            <p:cNvSpPr txBox="1"/>
            <p:nvPr/>
          </p:nvSpPr>
          <p:spPr>
            <a:xfrm>
              <a:off x="229600" y="2408950"/>
              <a:ext cx="9606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Maven Pro"/>
                  <a:ea typeface="Maven Pro"/>
                  <a:cs typeface="Maven Pro"/>
                  <a:sym typeface="Maven Pro"/>
                </a:rPr>
                <a:t>Reward, State</a:t>
              </a:r>
              <a:endParaRPr sz="12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cxnSp>
        <p:nvCxnSpPr>
          <p:cNvPr id="1080" name="Google Shape;1080;p41"/>
          <p:cNvCxnSpPr/>
          <p:nvPr/>
        </p:nvCxnSpPr>
        <p:spPr>
          <a:xfrm>
            <a:off x="4474950" y="297975"/>
            <a:ext cx="24600" cy="4518600"/>
          </a:xfrm>
          <a:prstGeom prst="straightConnector1">
            <a:avLst/>
          </a:prstGeom>
          <a:noFill/>
          <a:ln w="19050" cap="flat" cmpd="sng">
            <a:solidFill>
              <a:srgbClr val="00CF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41"/>
          <p:cNvSpPr txBox="1"/>
          <p:nvPr/>
        </p:nvSpPr>
        <p:spPr>
          <a:xfrm>
            <a:off x="6188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 - Problem Definition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2"/>
          <p:cNvSpPr txBox="1">
            <a:spLocks noGrp="1"/>
          </p:cNvSpPr>
          <p:nvPr>
            <p:ph type="body" idx="2"/>
          </p:nvPr>
        </p:nvSpPr>
        <p:spPr>
          <a:xfrm>
            <a:off x="4604075" y="2203400"/>
            <a:ext cx="39087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50">
                <a:solidFill>
                  <a:srgbClr val="D7DFE5"/>
                </a:solidFill>
              </a:rPr>
              <a:t>The system </a:t>
            </a:r>
            <a:r>
              <a:rPr lang="en" sz="1450" b="1">
                <a:solidFill>
                  <a:srgbClr val="D7DFE5"/>
                </a:solidFill>
              </a:rPr>
              <a:t>M</a:t>
            </a:r>
            <a:r>
              <a:rPr lang="en" sz="1050" b="1">
                <a:solidFill>
                  <a:srgbClr val="D7DFE5"/>
                </a:solidFill>
              </a:rPr>
              <a:t>RBl</a:t>
            </a:r>
            <a:r>
              <a:rPr lang="en" sz="1450" b="1">
                <a:solidFill>
                  <a:srgbClr val="D7DFE5"/>
                </a:solidFill>
              </a:rPr>
              <a:t>=〈M</a:t>
            </a:r>
            <a:r>
              <a:rPr lang="en" sz="1050" b="1">
                <a:solidFill>
                  <a:srgbClr val="D7DFE5"/>
                </a:solidFill>
              </a:rPr>
              <a:t>l</a:t>
            </a:r>
            <a:r>
              <a:rPr lang="en" sz="1450" b="1">
                <a:solidFill>
                  <a:srgbClr val="D7DFE5"/>
                </a:solidFill>
              </a:rPr>
              <a:t>, RB〉</a:t>
            </a:r>
            <a:r>
              <a:rPr lang="en" sz="1450">
                <a:solidFill>
                  <a:srgbClr val="D7DFE5"/>
                </a:solidFill>
              </a:rPr>
              <a:t>can be used to learn an optimal policy driven by RB</a:t>
            </a:r>
            <a:endParaRPr sz="1400">
              <a:solidFill>
                <a:srgbClr val="D7DFE5"/>
              </a:solidFill>
            </a:endParaRPr>
          </a:p>
        </p:txBody>
      </p:sp>
      <p:sp>
        <p:nvSpPr>
          <p:cNvPr id="1087" name="Google Shape;1087;p4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5841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Placing the RB on the Learning Agent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88" name="Google Shape;1088;p42"/>
          <p:cNvSpPr txBox="1">
            <a:spLocks noGrp="1"/>
          </p:cNvSpPr>
          <p:nvPr>
            <p:ph type="body" idx="1"/>
          </p:nvPr>
        </p:nvSpPr>
        <p:spPr>
          <a:xfrm>
            <a:off x="618825" y="1158488"/>
            <a:ext cx="41061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50">
                <a:solidFill>
                  <a:srgbClr val="A5B7C5"/>
                </a:solidFill>
              </a:rPr>
              <a:t>After the </a:t>
            </a:r>
            <a:r>
              <a:rPr lang="en" sz="1450" b="1"/>
              <a:t>training phase</a:t>
            </a:r>
            <a:r>
              <a:rPr lang="en" sz="1450">
                <a:solidFill>
                  <a:srgbClr val="A5B7C5"/>
                </a:solidFill>
              </a:rPr>
              <a:t>, the generated RB can be placed on a learner agent to drive the learning process of a behaviour </a:t>
            </a:r>
            <a:r>
              <a:rPr lang="en" sz="1450" b="1"/>
              <a:t>imitating</a:t>
            </a:r>
            <a:r>
              <a:rPr lang="en" sz="1450">
                <a:solidFill>
                  <a:srgbClr val="A5B7C5"/>
                </a:solidFill>
              </a:rPr>
              <a:t> the expert’s.</a:t>
            </a:r>
            <a:endParaRPr sz="1400">
              <a:solidFill>
                <a:srgbClr val="A5B7C5"/>
              </a:solidFill>
            </a:endParaRPr>
          </a:p>
        </p:txBody>
      </p:sp>
      <p:sp>
        <p:nvSpPr>
          <p:cNvPr id="1089" name="Google Shape;1089;p42"/>
          <p:cNvSpPr txBox="1"/>
          <p:nvPr/>
        </p:nvSpPr>
        <p:spPr>
          <a:xfrm>
            <a:off x="1677525" y="3160650"/>
            <a:ext cx="47832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Note again that the state representations of </a:t>
            </a:r>
            <a:r>
              <a:rPr lang="en" sz="145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</a:t>
            </a:r>
            <a:r>
              <a:rPr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 and </a:t>
            </a:r>
            <a:r>
              <a:rPr lang="en" sz="145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</a:t>
            </a:r>
            <a:r>
              <a:rPr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,as well as the set of actions</a:t>
            </a:r>
            <a:r>
              <a:rPr lang="en" sz="1450" b="1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45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Ae</a:t>
            </a:r>
            <a:r>
              <a:rPr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 and</a:t>
            </a:r>
            <a:r>
              <a:rPr lang="en" sz="1450" b="1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45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Al</a:t>
            </a:r>
            <a:r>
              <a:rPr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, may be completely different. Thus it’s a powerful approach to transfer a task over </a:t>
            </a:r>
            <a:r>
              <a:rPr lang="en" sz="145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Heterogeneous Agents</a:t>
            </a:r>
            <a:endParaRPr sz="145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090" name="Google Shape;1090;p42"/>
          <p:cNvGrpSpPr/>
          <p:nvPr/>
        </p:nvGrpSpPr>
        <p:grpSpPr>
          <a:xfrm rot="10800000">
            <a:off x="466470" y="1130142"/>
            <a:ext cx="8419080" cy="3280359"/>
            <a:chOff x="-306287" y="2887096"/>
            <a:chExt cx="15745427" cy="7723943"/>
          </a:xfrm>
        </p:grpSpPr>
        <p:sp>
          <p:nvSpPr>
            <p:cNvPr id="1091" name="Google Shape;1091;p42"/>
            <p:cNvSpPr/>
            <p:nvPr/>
          </p:nvSpPr>
          <p:spPr>
            <a:xfrm>
              <a:off x="7790341" y="7986939"/>
              <a:ext cx="7648800" cy="2624100"/>
            </a:xfrm>
            <a:prstGeom prst="rect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2" name="Google Shape;1092;p42"/>
            <p:cNvCxnSpPr>
              <a:stCxn id="1091" idx="1"/>
            </p:cNvCxnSpPr>
            <p:nvPr/>
          </p:nvCxnSpPr>
          <p:spPr>
            <a:xfrm rot="10800000">
              <a:off x="7662841" y="9298389"/>
              <a:ext cx="127500" cy="6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42"/>
            <p:cNvCxnSpPr>
              <a:endCxn id="1094" idx="3"/>
            </p:cNvCxnSpPr>
            <p:nvPr/>
          </p:nvCxnSpPr>
          <p:spPr>
            <a:xfrm rot="10800000">
              <a:off x="8059040" y="3735532"/>
              <a:ext cx="135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95" name="Google Shape;1095;p42"/>
            <p:cNvSpPr/>
            <p:nvPr/>
          </p:nvSpPr>
          <p:spPr>
            <a:xfrm>
              <a:off x="-182387" y="6459975"/>
              <a:ext cx="7830300" cy="1930800"/>
            </a:xfrm>
            <a:prstGeom prst="rect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6" name="Google Shape;1096;p42"/>
            <p:cNvCxnSpPr>
              <a:stCxn id="1095" idx="1"/>
            </p:cNvCxnSpPr>
            <p:nvPr/>
          </p:nvCxnSpPr>
          <p:spPr>
            <a:xfrm rot="10800000">
              <a:off x="-306287" y="7424775"/>
              <a:ext cx="123900" cy="60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97" name="Google Shape;1097;p42"/>
            <p:cNvSpPr/>
            <p:nvPr/>
          </p:nvSpPr>
          <p:spPr>
            <a:xfrm>
              <a:off x="4095948" y="2887096"/>
              <a:ext cx="9270900" cy="3159300"/>
            </a:xfrm>
            <a:prstGeom prst="rect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8" name="Google Shape;1098;p42"/>
            <p:cNvCxnSpPr>
              <a:endCxn id="1097" idx="3"/>
            </p:cNvCxnSpPr>
            <p:nvPr/>
          </p:nvCxnSpPr>
          <p:spPr>
            <a:xfrm flipH="1">
              <a:off x="13366848" y="4465246"/>
              <a:ext cx="105000" cy="1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9" name="Google Shape;1099;p42"/>
          <p:cNvGrpSpPr/>
          <p:nvPr/>
        </p:nvGrpSpPr>
        <p:grpSpPr>
          <a:xfrm>
            <a:off x="8344599" y="207650"/>
            <a:ext cx="540943" cy="517963"/>
            <a:chOff x="3179914" y="2889488"/>
            <a:chExt cx="422876" cy="404911"/>
          </a:xfrm>
        </p:grpSpPr>
        <p:sp>
          <p:nvSpPr>
            <p:cNvPr id="1100" name="Google Shape;1100;p42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" name="Google Shape;1106;p42"/>
          <p:cNvGrpSpPr/>
          <p:nvPr/>
        </p:nvGrpSpPr>
        <p:grpSpPr>
          <a:xfrm rot="-1796230">
            <a:off x="7639358" y="3407603"/>
            <a:ext cx="1006047" cy="979353"/>
            <a:chOff x="4206459" y="1191441"/>
            <a:chExt cx="712557" cy="785901"/>
          </a:xfrm>
        </p:grpSpPr>
        <p:sp>
          <p:nvSpPr>
            <p:cNvPr id="1107" name="Google Shape;1107;p42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1" name="Google Shape;1111;p42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112" name="Google Shape;1112;p42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2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2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2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1116;p42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117" name="Google Shape;1117;p42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2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2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2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1" name="Google Shape;1121;p42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122" name="Google Shape;1122;p42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2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2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2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6" name="Google Shape;1126;p42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2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2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1" name="Google Shape;1131;p42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5" name="Google Shape;1135;p42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136" name="Google Shape;1136;p42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2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2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2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0" name="Google Shape;1140;p42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141" name="Google Shape;1141;p42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2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2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2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5" name="Google Shape;1145;p42"/>
          <p:cNvSpPr txBox="1"/>
          <p:nvPr/>
        </p:nvSpPr>
        <p:spPr>
          <a:xfrm>
            <a:off x="6188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 - Problem Definition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3"/>
          <p:cNvSpPr txBox="1">
            <a:spLocks noGrp="1"/>
          </p:cNvSpPr>
          <p:nvPr>
            <p:ph type="ctrTitle"/>
          </p:nvPr>
        </p:nvSpPr>
        <p:spPr>
          <a:xfrm>
            <a:off x="2183678" y="1209375"/>
            <a:ext cx="5718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SOLUTION METHOD</a:t>
            </a:r>
            <a:endParaRPr sz="4700"/>
          </a:p>
        </p:txBody>
      </p:sp>
      <p:sp>
        <p:nvSpPr>
          <p:cNvPr id="1151" name="Google Shape;1151;p43"/>
          <p:cNvSpPr/>
          <p:nvPr/>
        </p:nvSpPr>
        <p:spPr>
          <a:xfrm>
            <a:off x="12180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3"/>
          <p:cNvSpPr/>
          <p:nvPr/>
        </p:nvSpPr>
        <p:spPr>
          <a:xfrm>
            <a:off x="1218076" y="3869000"/>
            <a:ext cx="4075449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3"/>
          <p:cNvSpPr/>
          <p:nvPr/>
        </p:nvSpPr>
        <p:spPr>
          <a:xfrm>
            <a:off x="908275" y="1196575"/>
            <a:ext cx="1072200" cy="9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3"/>
          <p:cNvSpPr txBox="1">
            <a:spLocks noGrp="1"/>
          </p:cNvSpPr>
          <p:nvPr>
            <p:ph type="title" idx="2"/>
          </p:nvPr>
        </p:nvSpPr>
        <p:spPr>
          <a:xfrm>
            <a:off x="959690" y="1393949"/>
            <a:ext cx="969300" cy="4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155" name="Google Shape;1155;p43"/>
          <p:cNvCxnSpPr>
            <a:stCxn id="1153" idx="2"/>
          </p:cNvCxnSpPr>
          <p:nvPr/>
        </p:nvCxnSpPr>
        <p:spPr>
          <a:xfrm flipH="1">
            <a:off x="1438975" y="2112475"/>
            <a:ext cx="5400" cy="18063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6" name="Google Shape;1156;p43"/>
          <p:cNvGrpSpPr/>
          <p:nvPr/>
        </p:nvGrpSpPr>
        <p:grpSpPr>
          <a:xfrm rot="145575">
            <a:off x="5508258" y="2175813"/>
            <a:ext cx="1780104" cy="1679607"/>
            <a:chOff x="5080188" y="927900"/>
            <a:chExt cx="961200" cy="961200"/>
          </a:xfrm>
        </p:grpSpPr>
        <p:sp>
          <p:nvSpPr>
            <p:cNvPr id="1157" name="Google Shape;1157;p43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"/>
          <p:cNvSpPr txBox="1">
            <a:spLocks noGrp="1"/>
          </p:cNvSpPr>
          <p:nvPr>
            <p:ph type="ctrTitle"/>
          </p:nvPr>
        </p:nvSpPr>
        <p:spPr>
          <a:xfrm>
            <a:off x="2183671" y="1209375"/>
            <a:ext cx="35754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INTRODUCTION</a:t>
            </a:r>
            <a:endParaRPr sz="4700"/>
          </a:p>
        </p:txBody>
      </p:sp>
      <p:sp>
        <p:nvSpPr>
          <p:cNvPr id="501" name="Google Shape;501;p26"/>
          <p:cNvSpPr/>
          <p:nvPr/>
        </p:nvSpPr>
        <p:spPr>
          <a:xfrm>
            <a:off x="12180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1218076" y="3869000"/>
            <a:ext cx="4075449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6"/>
          <p:cNvSpPr/>
          <p:nvPr/>
        </p:nvSpPr>
        <p:spPr>
          <a:xfrm>
            <a:off x="908275" y="1196575"/>
            <a:ext cx="1072200" cy="9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"/>
          <p:cNvSpPr txBox="1">
            <a:spLocks noGrp="1"/>
          </p:cNvSpPr>
          <p:nvPr>
            <p:ph type="title" idx="2"/>
          </p:nvPr>
        </p:nvSpPr>
        <p:spPr>
          <a:xfrm>
            <a:off x="959690" y="1393949"/>
            <a:ext cx="969300" cy="4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05" name="Google Shape;505;p26"/>
          <p:cNvCxnSpPr>
            <a:stCxn id="503" idx="2"/>
          </p:cNvCxnSpPr>
          <p:nvPr/>
        </p:nvCxnSpPr>
        <p:spPr>
          <a:xfrm flipH="1">
            <a:off x="1438975" y="2112475"/>
            <a:ext cx="5400" cy="18063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26"/>
          <p:cNvGrpSpPr/>
          <p:nvPr/>
        </p:nvGrpSpPr>
        <p:grpSpPr>
          <a:xfrm rot="145575">
            <a:off x="5508258" y="2175813"/>
            <a:ext cx="1780104" cy="1679607"/>
            <a:chOff x="5080188" y="927900"/>
            <a:chExt cx="961200" cy="961200"/>
          </a:xfrm>
        </p:grpSpPr>
        <p:sp>
          <p:nvSpPr>
            <p:cNvPr id="507" name="Google Shape;507;p2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4"/>
          <p:cNvSpPr txBox="1">
            <a:spLocks noGrp="1"/>
          </p:cNvSpPr>
          <p:nvPr>
            <p:ph type="ctrTitle" idx="13"/>
          </p:nvPr>
        </p:nvSpPr>
        <p:spPr>
          <a:xfrm>
            <a:off x="6666298" y="3396800"/>
            <a:ext cx="120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</a:t>
            </a:r>
            <a:endParaRPr/>
          </a:p>
        </p:txBody>
      </p:sp>
      <p:sp>
        <p:nvSpPr>
          <p:cNvPr id="1170" name="Google Shape;1170;p44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DFA that accepts all positive and no negative traces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171" name="Google Shape;1171;p44"/>
          <p:cNvSpPr txBox="1">
            <a:spLocks noGrp="1"/>
          </p:cNvSpPr>
          <p:nvPr>
            <p:ph type="ctrTitle" idx="4"/>
          </p:nvPr>
        </p:nvSpPr>
        <p:spPr>
          <a:xfrm>
            <a:off x="3942824" y="3396800"/>
            <a:ext cx="1575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PROBLEM AND SOLUTION</a:t>
            </a:r>
            <a:endParaRPr sz="1800"/>
          </a:p>
        </p:txBody>
      </p:sp>
      <p:sp>
        <p:nvSpPr>
          <p:cNvPr id="1172" name="Google Shape;1172;p44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1173" name="Google Shape;1173;p44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Extract DFA from the traces Τ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174" name="Google Shape;1174;p44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75" name="Google Shape;1175;p44"/>
          <p:cNvSpPr txBox="1">
            <a:spLocks noGrp="1"/>
          </p:cNvSpPr>
          <p:nvPr>
            <p:ph type="subTitle" idx="5"/>
          </p:nvPr>
        </p:nvSpPr>
        <p:spPr>
          <a:xfrm>
            <a:off x="3942825" y="3829675"/>
            <a:ext cx="17964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Target DFA is even unknown to the expert! We seek for an approximation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176" name="Google Shape;1176;p44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77" name="Google Shape;1177;p44"/>
          <p:cNvSpPr txBox="1">
            <a:spLocks noGrp="1"/>
          </p:cNvSpPr>
          <p:nvPr>
            <p:ph type="ctrTitle" idx="7"/>
          </p:nvPr>
        </p:nvSpPr>
        <p:spPr>
          <a:xfrm>
            <a:off x="2442675" y="350450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PROBLEM</a:t>
            </a:r>
            <a:endParaRPr/>
          </a:p>
        </p:txBody>
      </p:sp>
      <p:sp>
        <p:nvSpPr>
          <p:cNvPr id="1178" name="Google Shape;1178;p44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79" name="Google Shape;1179;p44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4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4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4"/>
          <p:cNvCxnSpPr>
            <a:stCxn id="1179" idx="1"/>
            <a:endCxn id="1174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44"/>
          <p:cNvCxnSpPr>
            <a:stCxn id="1180" idx="1"/>
            <a:endCxn id="1176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44"/>
          <p:cNvCxnSpPr>
            <a:stCxn id="1181" idx="1"/>
            <a:endCxn id="1178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5" name="Google Shape;1185;p44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44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44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44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1189" name="Google Shape;1189;p44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44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1196" name="Google Shape;1196;p44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0" name="Google Shape;1200;p44"/>
          <p:cNvSpPr txBox="1"/>
          <p:nvPr/>
        </p:nvSpPr>
        <p:spPr>
          <a:xfrm>
            <a:off x="618825" y="47155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Solution Method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20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to generalize</a:t>
            </a:r>
            <a:endParaRPr/>
          </a:p>
        </p:txBody>
      </p:sp>
      <p:sp>
        <p:nvSpPr>
          <p:cNvPr id="1206" name="Google Shape;1206;p45"/>
          <p:cNvSpPr txBox="1"/>
          <p:nvPr/>
        </p:nvSpPr>
        <p:spPr>
          <a:xfrm>
            <a:off x="925050" y="1159375"/>
            <a:ext cx="2258400" cy="13179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The obtained DFA must accept more traces than the actually positives, and reject more negatives than the actually negatives</a:t>
            </a:r>
            <a:endParaRPr sz="15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07" name="Google Shape;1207;p45"/>
          <p:cNvCxnSpPr>
            <a:stCxn id="1206" idx="3"/>
            <a:endCxn id="1208" idx="1"/>
          </p:cNvCxnSpPr>
          <p:nvPr/>
        </p:nvCxnSpPr>
        <p:spPr>
          <a:xfrm>
            <a:off x="3183450" y="1818325"/>
            <a:ext cx="2800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8" name="Google Shape;1208;p45"/>
          <p:cNvSpPr txBox="1"/>
          <p:nvPr/>
        </p:nvSpPr>
        <p:spPr>
          <a:xfrm>
            <a:off x="5984075" y="1268575"/>
            <a:ext cx="1691100" cy="10995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We seek for smaller DFA first, because they are less selective</a:t>
            </a:r>
            <a:endParaRPr sz="15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09" name="Google Shape;1209;p45"/>
          <p:cNvSpPr txBox="1"/>
          <p:nvPr/>
        </p:nvSpPr>
        <p:spPr>
          <a:xfrm>
            <a:off x="3121000" y="3228850"/>
            <a:ext cx="1944600" cy="9858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Better Generalization</a:t>
            </a:r>
            <a:endParaRPr sz="2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210" name="Google Shape;1210;p45"/>
          <p:cNvGrpSpPr/>
          <p:nvPr/>
        </p:nvGrpSpPr>
        <p:grpSpPr>
          <a:xfrm>
            <a:off x="2279229" y="3365305"/>
            <a:ext cx="719894" cy="712890"/>
            <a:chOff x="850092" y="3352934"/>
            <a:chExt cx="369517" cy="375660"/>
          </a:xfrm>
        </p:grpSpPr>
        <p:sp>
          <p:nvSpPr>
            <p:cNvPr id="1211" name="Google Shape;1211;p45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16" name="Google Shape;1216;p45"/>
          <p:cNvCxnSpPr>
            <a:stCxn id="1208" idx="2"/>
            <a:endCxn id="1209" idx="3"/>
          </p:cNvCxnSpPr>
          <p:nvPr/>
        </p:nvCxnSpPr>
        <p:spPr>
          <a:xfrm rot="5400000">
            <a:off x="5270825" y="2162875"/>
            <a:ext cx="1353600" cy="17640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7" name="Google Shape;1217;p45"/>
          <p:cNvSpPr/>
          <p:nvPr/>
        </p:nvSpPr>
        <p:spPr>
          <a:xfrm>
            <a:off x="925050" y="3011725"/>
            <a:ext cx="8254375" cy="2131775"/>
          </a:xfrm>
          <a:custGeom>
            <a:avLst/>
            <a:gdLst/>
            <a:ahLst/>
            <a:cxnLst/>
            <a:rect l="l" t="t" r="r" b="b"/>
            <a:pathLst>
              <a:path w="330175" h="85271" extrusionOk="0">
                <a:moveTo>
                  <a:pt x="0" y="85271"/>
                </a:moveTo>
                <a:lnTo>
                  <a:pt x="28258" y="52551"/>
                </a:lnTo>
                <a:lnTo>
                  <a:pt x="79321" y="85271"/>
                </a:lnTo>
                <a:lnTo>
                  <a:pt x="145753" y="61475"/>
                </a:lnTo>
                <a:lnTo>
                  <a:pt x="158643" y="82792"/>
                </a:lnTo>
                <a:lnTo>
                  <a:pt x="235485" y="44619"/>
                </a:lnTo>
                <a:lnTo>
                  <a:pt x="245896" y="66928"/>
                </a:lnTo>
                <a:lnTo>
                  <a:pt x="253828" y="58500"/>
                </a:lnTo>
                <a:lnTo>
                  <a:pt x="267710" y="84279"/>
                </a:lnTo>
                <a:lnTo>
                  <a:pt x="330175" y="0"/>
                </a:ln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8" name="Google Shape;1218;p45"/>
          <p:cNvSpPr txBox="1"/>
          <p:nvPr/>
        </p:nvSpPr>
        <p:spPr>
          <a:xfrm>
            <a:off x="695025" y="4791725"/>
            <a:ext cx="4837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Solution Method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6"/>
          <p:cNvSpPr txBox="1">
            <a:spLocks noGrp="1"/>
          </p:cNvSpPr>
          <p:nvPr>
            <p:ph type="ctrTitle"/>
          </p:nvPr>
        </p:nvSpPr>
        <p:spPr>
          <a:xfrm>
            <a:off x="2999850" y="399275"/>
            <a:ext cx="314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Automata Learning</a:t>
            </a:r>
            <a:endParaRPr/>
          </a:p>
        </p:txBody>
      </p:sp>
      <p:sp>
        <p:nvSpPr>
          <p:cNvPr id="1224" name="Google Shape;1224;p46"/>
          <p:cNvSpPr txBox="1"/>
          <p:nvPr/>
        </p:nvSpPr>
        <p:spPr>
          <a:xfrm>
            <a:off x="664775" y="1127850"/>
            <a:ext cx="77586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So our </a:t>
            </a:r>
            <a:r>
              <a:rPr lang="en" dirty="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goal is to determine the correct DFA</a:t>
            </a:r>
            <a:r>
              <a:rPr lang="en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. DFA stands for </a:t>
            </a:r>
            <a:r>
              <a:rPr lang="en" i="1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Deterministic Finite State Automata</a:t>
            </a:r>
            <a:r>
              <a:rPr lang="en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, and is a tuple, characterized as 			</a:t>
            </a:r>
            <a:r>
              <a:rPr lang="en-US" dirty="0">
                <a:solidFill>
                  <a:schemeClr val="bg1"/>
                </a:solidFill>
                <a:latin typeface="Share Tech"/>
                <a:ea typeface="Share Tech"/>
                <a:cs typeface="Share Tech"/>
                <a:sym typeface="Share Tech"/>
              </a:rPr>
              <a:t>where S in the set of states</a:t>
            </a:r>
            <a:r>
              <a:rPr lang="en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, where S in the set of states, Σ is the alphabet, δ : S × Σ → S is the deterministic transition function, s</a:t>
            </a:r>
            <a:r>
              <a:rPr lang="en" sz="7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0</a:t>
            </a:r>
            <a:r>
              <a:rPr lang="en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⊆ S</a:t>
            </a:r>
            <a:r>
              <a:rPr lang="en" sz="7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</a:t>
            </a:r>
            <a:r>
              <a:rPr lang="en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is  the initial state, and F ⊆ S are the final / accepting states. </a:t>
            </a:r>
            <a:endParaRPr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We see at the rewards as regular functions of the state-action history, and the goal is try to learn an automaton that </a:t>
            </a:r>
            <a:r>
              <a:rPr lang="en" dirty="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accepts exactly those histories that lead to a reward</a:t>
            </a:r>
            <a:r>
              <a:rPr lang="en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.</a:t>
            </a:r>
            <a:endParaRPr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1225" name="Google Shape;1225;p46" descr="A = \langle S, \Sigma, \delta, s_0, F \rangle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425" y="1441025"/>
            <a:ext cx="1903675" cy="2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46"/>
          <p:cNvSpPr/>
          <p:nvPr/>
        </p:nvSpPr>
        <p:spPr>
          <a:xfrm>
            <a:off x="3536897" y="2788650"/>
            <a:ext cx="793200" cy="7362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1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27" name="Google Shape;1227;p46"/>
          <p:cNvSpPr/>
          <p:nvPr/>
        </p:nvSpPr>
        <p:spPr>
          <a:xfrm>
            <a:off x="3536886" y="3911524"/>
            <a:ext cx="793200" cy="7362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2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28" name="Google Shape;1228;p46"/>
          <p:cNvSpPr/>
          <p:nvPr/>
        </p:nvSpPr>
        <p:spPr>
          <a:xfrm>
            <a:off x="5611316" y="3283212"/>
            <a:ext cx="793200" cy="7362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3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29" name="Google Shape;1229;p46"/>
          <p:cNvCxnSpPr>
            <a:endCxn id="1228" idx="3"/>
          </p:cNvCxnSpPr>
          <p:nvPr/>
        </p:nvCxnSpPr>
        <p:spPr>
          <a:xfrm rot="10800000" flipH="1">
            <a:off x="4327977" y="3911598"/>
            <a:ext cx="1399500" cy="39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0" name="Google Shape;1230;p46"/>
          <p:cNvCxnSpPr>
            <a:stCxn id="1226" idx="6"/>
            <a:endCxn id="1228" idx="1"/>
          </p:cNvCxnSpPr>
          <p:nvPr/>
        </p:nvCxnSpPr>
        <p:spPr>
          <a:xfrm>
            <a:off x="4330097" y="3156750"/>
            <a:ext cx="1397400" cy="234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1" name="Google Shape;1231;p46"/>
          <p:cNvCxnSpPr>
            <a:stCxn id="1232" idx="7"/>
          </p:cNvCxnSpPr>
          <p:nvPr/>
        </p:nvCxnSpPr>
        <p:spPr>
          <a:xfrm rot="10800000" flipH="1">
            <a:off x="2818218" y="3141207"/>
            <a:ext cx="745800" cy="220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3" name="Google Shape;1233;p46"/>
          <p:cNvCxnSpPr>
            <a:stCxn id="1232" idx="5"/>
            <a:endCxn id="1227" idx="2"/>
          </p:cNvCxnSpPr>
          <p:nvPr/>
        </p:nvCxnSpPr>
        <p:spPr>
          <a:xfrm>
            <a:off x="2818218" y="3975493"/>
            <a:ext cx="718800" cy="304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4" name="Google Shape;1234;p46"/>
          <p:cNvCxnSpPr>
            <a:stCxn id="1228" idx="4"/>
            <a:endCxn id="1232" idx="4"/>
          </p:cNvCxnSpPr>
          <p:nvPr/>
        </p:nvCxnSpPr>
        <p:spPr>
          <a:xfrm rot="5400000">
            <a:off x="4218116" y="2312712"/>
            <a:ext cx="83100" cy="3496500"/>
          </a:xfrm>
          <a:prstGeom prst="curvedConnector3">
            <a:avLst>
              <a:gd name="adj1" fmla="val 111406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5" name="Google Shape;1235;p46"/>
          <p:cNvSpPr txBox="1"/>
          <p:nvPr/>
        </p:nvSpPr>
        <p:spPr>
          <a:xfrm>
            <a:off x="2945250" y="2931025"/>
            <a:ext cx="1983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36" name="Google Shape;1236;p46"/>
          <p:cNvSpPr txBox="1"/>
          <p:nvPr/>
        </p:nvSpPr>
        <p:spPr>
          <a:xfrm>
            <a:off x="3185288" y="3785100"/>
            <a:ext cx="1983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37" name="Google Shape;1237;p46"/>
          <p:cNvSpPr txBox="1"/>
          <p:nvPr/>
        </p:nvSpPr>
        <p:spPr>
          <a:xfrm>
            <a:off x="4673200" y="3785100"/>
            <a:ext cx="1983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38" name="Google Shape;1238;p46"/>
          <p:cNvSpPr txBox="1"/>
          <p:nvPr/>
        </p:nvSpPr>
        <p:spPr>
          <a:xfrm>
            <a:off x="4802975" y="2939425"/>
            <a:ext cx="484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1,2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39" name="Google Shape;1239;p46"/>
          <p:cNvSpPr txBox="1"/>
          <p:nvPr/>
        </p:nvSpPr>
        <p:spPr>
          <a:xfrm>
            <a:off x="5064575" y="4413425"/>
            <a:ext cx="2232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40" name="Google Shape;1240;p46"/>
          <p:cNvSpPr txBox="1"/>
          <p:nvPr/>
        </p:nvSpPr>
        <p:spPr>
          <a:xfrm>
            <a:off x="3924494" y="3539248"/>
            <a:ext cx="198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41" name="Google Shape;1241;p46"/>
          <p:cNvCxnSpPr>
            <a:endCxn id="1226" idx="4"/>
          </p:cNvCxnSpPr>
          <p:nvPr/>
        </p:nvCxnSpPr>
        <p:spPr>
          <a:xfrm rot="10800000" flipH="1">
            <a:off x="3924497" y="3524850"/>
            <a:ext cx="9000" cy="404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2" name="Google Shape;1242;p46"/>
          <p:cNvCxnSpPr>
            <a:endCxn id="1232" idx="1"/>
          </p:cNvCxnSpPr>
          <p:nvPr/>
        </p:nvCxnSpPr>
        <p:spPr>
          <a:xfrm>
            <a:off x="1854632" y="3098607"/>
            <a:ext cx="350100" cy="263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2" name="Google Shape;1232;p46"/>
          <p:cNvSpPr/>
          <p:nvPr/>
        </p:nvSpPr>
        <p:spPr>
          <a:xfrm>
            <a:off x="2077675" y="3234950"/>
            <a:ext cx="867600" cy="867600"/>
          </a:xfrm>
          <a:prstGeom prst="donut">
            <a:avLst>
              <a:gd name="adj" fmla="val 846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46"/>
          <p:cNvSpPr txBox="1"/>
          <p:nvPr/>
        </p:nvSpPr>
        <p:spPr>
          <a:xfrm>
            <a:off x="2227975" y="3425600"/>
            <a:ext cx="567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S0</a:t>
            </a:r>
            <a:endParaRPr sz="18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44" name="Google Shape;1244;p46"/>
          <p:cNvSpPr txBox="1"/>
          <p:nvPr/>
        </p:nvSpPr>
        <p:spPr>
          <a:xfrm>
            <a:off x="292925" y="4817500"/>
            <a:ext cx="29820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Solution Method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7"/>
          <p:cNvSpPr txBox="1">
            <a:spLocks noGrp="1"/>
          </p:cNvSpPr>
          <p:nvPr>
            <p:ph type="ctrTitle"/>
          </p:nvPr>
        </p:nvSpPr>
        <p:spPr>
          <a:xfrm>
            <a:off x="2049450" y="407800"/>
            <a:ext cx="504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create the DFA?</a:t>
            </a:r>
            <a:endParaRPr/>
          </a:p>
        </p:txBody>
      </p:sp>
      <p:grpSp>
        <p:nvGrpSpPr>
          <p:cNvPr id="1250" name="Google Shape;1250;p47"/>
          <p:cNvGrpSpPr/>
          <p:nvPr/>
        </p:nvGrpSpPr>
        <p:grpSpPr>
          <a:xfrm>
            <a:off x="1513953" y="2395207"/>
            <a:ext cx="1018263" cy="927700"/>
            <a:chOff x="3712952" y="1970604"/>
            <a:chExt cx="354363" cy="354395"/>
          </a:xfrm>
        </p:grpSpPr>
        <p:sp>
          <p:nvSpPr>
            <p:cNvPr id="1251" name="Google Shape;1251;p47"/>
            <p:cNvSpPr/>
            <p:nvPr/>
          </p:nvSpPr>
          <p:spPr>
            <a:xfrm>
              <a:off x="3868314" y="2281360"/>
              <a:ext cx="43639" cy="43639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3940346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3784952" y="2120300"/>
              <a:ext cx="54970" cy="55002"/>
            </a:xfrm>
            <a:custGeom>
              <a:avLst/>
              <a:gdLst/>
              <a:ahLst/>
              <a:cxnLst/>
              <a:rect l="l" t="t" r="r" b="b"/>
              <a:pathLst>
                <a:path w="1727" h="1728" extrusionOk="0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3712952" y="2281360"/>
              <a:ext cx="44371" cy="43639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4023708" y="2281360"/>
              <a:ext cx="43607" cy="43639"/>
            </a:xfrm>
            <a:custGeom>
              <a:avLst/>
              <a:gdLst/>
              <a:ahLst/>
              <a:cxnLst/>
              <a:rect l="l" t="t" r="r" b="b"/>
              <a:pathLst>
                <a:path w="1370" h="1371" extrusionOk="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3852049" y="1970604"/>
              <a:ext cx="76583" cy="76965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3746310" y="2187016"/>
              <a:ext cx="132667" cy="88710"/>
            </a:xfrm>
            <a:custGeom>
              <a:avLst/>
              <a:gdLst/>
              <a:ahLst/>
              <a:cxnLst/>
              <a:rect l="l" t="t" r="r" b="b"/>
              <a:pathLst>
                <a:path w="4168" h="2787" extrusionOk="0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3831583" y="2059664"/>
              <a:ext cx="117485" cy="54748"/>
            </a:xfrm>
            <a:custGeom>
              <a:avLst/>
              <a:gdLst/>
              <a:ahLst/>
              <a:cxnLst/>
              <a:rect l="l" t="t" r="r" b="b"/>
              <a:pathLst>
                <a:path w="3691" h="1720" extrusionOk="0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3901672" y="2187016"/>
              <a:ext cx="132285" cy="88997"/>
            </a:xfrm>
            <a:custGeom>
              <a:avLst/>
              <a:gdLst/>
              <a:ahLst/>
              <a:cxnLst/>
              <a:rect l="l" t="t" r="r" b="b"/>
              <a:pathLst>
                <a:path w="4156" h="2796" extrusionOk="0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47"/>
          <p:cNvSpPr/>
          <p:nvPr/>
        </p:nvSpPr>
        <p:spPr>
          <a:xfrm>
            <a:off x="2912550" y="1397300"/>
            <a:ext cx="3318900" cy="894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Using the L* algorithm</a:t>
            </a:r>
            <a:endParaRPr sz="23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261" name="Google Shape;1261;p47"/>
          <p:cNvGrpSpPr/>
          <p:nvPr/>
        </p:nvGrpSpPr>
        <p:grpSpPr>
          <a:xfrm>
            <a:off x="6444215" y="2411594"/>
            <a:ext cx="1079263" cy="894930"/>
            <a:chOff x="7121669" y="1533610"/>
            <a:chExt cx="321362" cy="321362"/>
          </a:xfrm>
        </p:grpSpPr>
        <p:sp>
          <p:nvSpPr>
            <p:cNvPr id="1262" name="Google Shape;1262;p47"/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47"/>
          <p:cNvSpPr/>
          <p:nvPr/>
        </p:nvSpPr>
        <p:spPr>
          <a:xfrm>
            <a:off x="3044400" y="3404475"/>
            <a:ext cx="3061200" cy="1175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The learner pose queries to the expert until it doesn’t find the correct DFA</a:t>
            </a:r>
            <a:endParaRPr/>
          </a:p>
        </p:txBody>
      </p:sp>
      <p:cxnSp>
        <p:nvCxnSpPr>
          <p:cNvPr id="1267" name="Google Shape;1267;p47"/>
          <p:cNvCxnSpPr>
            <a:stCxn id="1260" idx="3"/>
            <a:endCxn id="1266" idx="3"/>
          </p:cNvCxnSpPr>
          <p:nvPr/>
        </p:nvCxnSpPr>
        <p:spPr>
          <a:xfrm flipH="1">
            <a:off x="6105750" y="1844300"/>
            <a:ext cx="125700" cy="2148000"/>
          </a:xfrm>
          <a:prstGeom prst="curvedConnector3">
            <a:avLst>
              <a:gd name="adj1" fmla="val -124781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8" name="Google Shape;1268;p47"/>
          <p:cNvCxnSpPr>
            <a:stCxn id="1260" idx="1"/>
            <a:endCxn id="1266" idx="1"/>
          </p:cNvCxnSpPr>
          <p:nvPr/>
        </p:nvCxnSpPr>
        <p:spPr>
          <a:xfrm>
            <a:off x="2912550" y="1844300"/>
            <a:ext cx="132000" cy="2148000"/>
          </a:xfrm>
          <a:prstGeom prst="curvedConnector3">
            <a:avLst>
              <a:gd name="adj1" fmla="val -1224015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69" name="Google Shape;1269;p47"/>
          <p:cNvSpPr txBox="1"/>
          <p:nvPr/>
        </p:nvSpPr>
        <p:spPr>
          <a:xfrm>
            <a:off x="695025" y="4791725"/>
            <a:ext cx="4837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Solution Method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8"/>
          <p:cNvSpPr txBox="1">
            <a:spLocks noGrp="1"/>
          </p:cNvSpPr>
          <p:nvPr>
            <p:ph type="ctrTitle"/>
          </p:nvPr>
        </p:nvSpPr>
        <p:spPr>
          <a:xfrm>
            <a:off x="337150" y="526600"/>
            <a:ext cx="3148500" cy="10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L* algorithm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works?</a:t>
            </a:r>
            <a:endParaRPr/>
          </a:p>
        </p:txBody>
      </p:sp>
      <p:sp>
        <p:nvSpPr>
          <p:cNvPr id="1275" name="Google Shape;1275;p48"/>
          <p:cNvSpPr txBox="1"/>
          <p:nvPr/>
        </p:nvSpPr>
        <p:spPr>
          <a:xfrm>
            <a:off x="5735175" y="308650"/>
            <a:ext cx="31485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We have 2 entities, an </a:t>
            </a:r>
            <a:r>
              <a:rPr lang="en" sz="17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expert</a:t>
            </a: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and a </a:t>
            </a:r>
            <a:r>
              <a:rPr lang="en" sz="17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learner</a:t>
            </a: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that </a:t>
            </a:r>
            <a:r>
              <a:rPr lang="en" sz="17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communicates:</a:t>
            </a:r>
            <a:endParaRPr sz="1700">
              <a:solidFill>
                <a:schemeClr val="accent4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Learner use queries to build a candidate DFA, queries continue until the correct </a:t>
            </a:r>
            <a:r>
              <a:rPr lang="en" sz="17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DFA</a:t>
            </a: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is found</a:t>
            </a:r>
            <a:endParaRPr sz="17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276" name="Google Shape;1276;p48"/>
          <p:cNvGrpSpPr/>
          <p:nvPr/>
        </p:nvGrpSpPr>
        <p:grpSpPr>
          <a:xfrm>
            <a:off x="5819337" y="2218035"/>
            <a:ext cx="558082" cy="770528"/>
            <a:chOff x="2691555" y="2884503"/>
            <a:chExt cx="215044" cy="348924"/>
          </a:xfrm>
        </p:grpSpPr>
        <p:sp>
          <p:nvSpPr>
            <p:cNvPr id="1277" name="Google Shape;1277;p48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48"/>
          <p:cNvGrpSpPr/>
          <p:nvPr/>
        </p:nvGrpSpPr>
        <p:grpSpPr>
          <a:xfrm>
            <a:off x="1926933" y="2234516"/>
            <a:ext cx="576305" cy="737379"/>
            <a:chOff x="5800725" y="3785989"/>
            <a:chExt cx="277644" cy="354594"/>
          </a:xfrm>
        </p:grpSpPr>
        <p:sp>
          <p:nvSpPr>
            <p:cNvPr id="1281" name="Google Shape;1281;p48"/>
            <p:cNvSpPr/>
            <p:nvPr/>
          </p:nvSpPr>
          <p:spPr>
            <a:xfrm>
              <a:off x="5901055" y="3896869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5968217" y="38968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5916547" y="3935804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5895416" y="3879888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5961786" y="3879888"/>
              <a:ext cx="21923" cy="10233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5800725" y="3785989"/>
              <a:ext cx="277644" cy="354594"/>
            </a:xfrm>
            <a:custGeom>
              <a:avLst/>
              <a:gdLst/>
              <a:ahLst/>
              <a:cxnLst/>
              <a:rect l="l" t="t" r="r" b="b"/>
              <a:pathLst>
                <a:path w="8764" h="11193" extrusionOk="0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6012727" y="4085840"/>
              <a:ext cx="37731" cy="37763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48"/>
          <p:cNvSpPr txBox="1"/>
          <p:nvPr/>
        </p:nvSpPr>
        <p:spPr>
          <a:xfrm>
            <a:off x="1525961" y="3037358"/>
            <a:ext cx="13791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Expert Agent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89" name="Google Shape;1289;p48"/>
          <p:cNvSpPr txBox="1"/>
          <p:nvPr/>
        </p:nvSpPr>
        <p:spPr>
          <a:xfrm>
            <a:off x="5408835" y="3037358"/>
            <a:ext cx="13791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Learner Agent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90" name="Google Shape;1290;p48"/>
          <p:cNvCxnSpPr>
            <a:stCxn id="1289" idx="3"/>
            <a:endCxn id="1288" idx="1"/>
          </p:cNvCxnSpPr>
          <p:nvPr/>
        </p:nvCxnSpPr>
        <p:spPr>
          <a:xfrm flipH="1">
            <a:off x="1525935" y="3138008"/>
            <a:ext cx="5262000" cy="600"/>
          </a:xfrm>
          <a:prstGeom prst="curvedConnector5">
            <a:avLst>
              <a:gd name="adj1" fmla="val -4210"/>
              <a:gd name="adj2" fmla="val 221262500"/>
              <a:gd name="adj3" fmla="val 104213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1" name="Google Shape;1291;p48"/>
          <p:cNvSpPr txBox="1"/>
          <p:nvPr/>
        </p:nvSpPr>
        <p:spPr>
          <a:xfrm>
            <a:off x="2950165" y="3781893"/>
            <a:ext cx="2586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Is this a positive trace?</a:t>
            </a:r>
            <a:endParaRPr sz="1200">
              <a:solidFill>
                <a:schemeClr val="accent4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Share Tech"/>
                <a:ea typeface="Share Tech"/>
                <a:cs typeface="Share Tech"/>
                <a:sym typeface="Share Tech"/>
              </a:rPr>
              <a:t>Is this the target formula / automaton?</a:t>
            </a:r>
            <a:endParaRPr sz="1200">
              <a:solidFill>
                <a:schemeClr val="accent5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92" name="Google Shape;1292;p48"/>
          <p:cNvCxnSpPr>
            <a:stCxn id="1288" idx="1"/>
            <a:endCxn id="1289" idx="3"/>
          </p:cNvCxnSpPr>
          <p:nvPr/>
        </p:nvCxnSpPr>
        <p:spPr>
          <a:xfrm>
            <a:off x="1525961" y="3138008"/>
            <a:ext cx="5262000" cy="600"/>
          </a:xfrm>
          <a:prstGeom prst="curvedConnector5">
            <a:avLst>
              <a:gd name="adj1" fmla="val -4210"/>
              <a:gd name="adj2" fmla="val -237979167"/>
              <a:gd name="adj3" fmla="val 104213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3" name="Google Shape;1293;p48"/>
          <p:cNvSpPr txBox="1"/>
          <p:nvPr/>
        </p:nvSpPr>
        <p:spPr>
          <a:xfrm>
            <a:off x="3242724" y="1435025"/>
            <a:ext cx="17841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Yes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/</a:t>
            </a:r>
            <a:r>
              <a:rPr lang="en" sz="12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No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/ </a:t>
            </a:r>
            <a:r>
              <a:rPr lang="en" sz="1200">
                <a:solidFill>
                  <a:schemeClr val="accent5"/>
                </a:solidFill>
                <a:latin typeface="Share Tech"/>
                <a:ea typeface="Share Tech"/>
                <a:cs typeface="Share Tech"/>
                <a:sym typeface="Share Tech"/>
              </a:rPr>
              <a:t>Counterexample</a:t>
            </a:r>
            <a:endParaRPr sz="1200">
              <a:solidFill>
                <a:schemeClr val="accent5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94" name="Google Shape;1294;p48"/>
          <p:cNvCxnSpPr>
            <a:endCxn id="1289" idx="1"/>
          </p:cNvCxnSpPr>
          <p:nvPr/>
        </p:nvCxnSpPr>
        <p:spPr>
          <a:xfrm rot="10800000" flipH="1">
            <a:off x="2902335" y="3138008"/>
            <a:ext cx="2506500" cy="26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5" name="Google Shape;1295;p48"/>
          <p:cNvSpPr txBox="1"/>
          <p:nvPr/>
        </p:nvSpPr>
        <p:spPr>
          <a:xfrm>
            <a:off x="3845598" y="2818531"/>
            <a:ext cx="622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Share Tech"/>
                <a:ea typeface="Share Tech"/>
                <a:cs typeface="Share Tech"/>
                <a:sym typeface="Share Tech"/>
              </a:rPr>
              <a:t>YES</a:t>
            </a:r>
            <a:endParaRPr sz="1200">
              <a:solidFill>
                <a:schemeClr val="accent5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96" name="Google Shape;1296;p48"/>
          <p:cNvSpPr txBox="1"/>
          <p:nvPr/>
        </p:nvSpPr>
        <p:spPr>
          <a:xfrm>
            <a:off x="7357424" y="2973600"/>
            <a:ext cx="622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Share Tech"/>
                <a:ea typeface="Share Tech"/>
                <a:cs typeface="Share Tech"/>
                <a:sym typeface="Share Tech"/>
              </a:rPr>
              <a:t>DONE</a:t>
            </a:r>
            <a:endParaRPr sz="1600">
              <a:solidFill>
                <a:schemeClr val="accent5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97" name="Google Shape;1297;p48"/>
          <p:cNvCxnSpPr>
            <a:endCxn id="1296" idx="1"/>
          </p:cNvCxnSpPr>
          <p:nvPr/>
        </p:nvCxnSpPr>
        <p:spPr>
          <a:xfrm rot="10800000" flipH="1">
            <a:off x="6810224" y="3138000"/>
            <a:ext cx="547200" cy="4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8" name="Google Shape;1298;p48"/>
          <p:cNvSpPr txBox="1"/>
          <p:nvPr/>
        </p:nvSpPr>
        <p:spPr>
          <a:xfrm>
            <a:off x="618825" y="4791725"/>
            <a:ext cx="4837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Solution Method</a:t>
            </a:r>
            <a:endParaRPr sz="1000" b="1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49"/>
          <p:cNvSpPr txBox="1">
            <a:spLocks noGrp="1"/>
          </p:cNvSpPr>
          <p:nvPr>
            <p:ph type="ctrTitle"/>
          </p:nvPr>
        </p:nvSpPr>
        <p:spPr>
          <a:xfrm>
            <a:off x="2208150" y="461250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with L*</a:t>
            </a:r>
            <a:endParaRPr/>
          </a:p>
        </p:txBody>
      </p:sp>
      <p:grpSp>
        <p:nvGrpSpPr>
          <p:cNvPr id="1304" name="Google Shape;1304;p49"/>
          <p:cNvGrpSpPr/>
          <p:nvPr/>
        </p:nvGrpSpPr>
        <p:grpSpPr>
          <a:xfrm>
            <a:off x="2208159" y="391642"/>
            <a:ext cx="754730" cy="717030"/>
            <a:chOff x="4886264" y="3366174"/>
            <a:chExt cx="350548" cy="350198"/>
          </a:xfrm>
        </p:grpSpPr>
        <p:sp>
          <p:nvSpPr>
            <p:cNvPr id="1305" name="Google Shape;1305;p49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8" name="Google Shape;1318;p49"/>
          <p:cNvSpPr txBox="1"/>
          <p:nvPr/>
        </p:nvSpPr>
        <p:spPr>
          <a:xfrm>
            <a:off x="311850" y="557725"/>
            <a:ext cx="18963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L* algorithm</a:t>
            </a:r>
            <a:r>
              <a:rPr lang="en" sz="13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3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is </a:t>
            </a:r>
            <a:r>
              <a:rPr lang="en" sz="13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guaranteed to converge </a:t>
            </a:r>
            <a:r>
              <a:rPr lang="en" sz="13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to the correct automaton in a polynomial number of queries.</a:t>
            </a:r>
            <a:endParaRPr sz="13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19" name="Google Shape;1319;p49"/>
          <p:cNvSpPr txBox="1"/>
          <p:nvPr/>
        </p:nvSpPr>
        <p:spPr>
          <a:xfrm>
            <a:off x="411000" y="2010775"/>
            <a:ext cx="3922500" cy="2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Run the L* algorithm;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while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time remaining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do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Let A be the current hypothesis automaton for L*;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if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L* </a:t>
            </a:r>
            <a:r>
              <a:rPr lang="en" sz="12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asks a membership query w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then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	</a:t>
            </a:r>
            <a:r>
              <a:rPr lang="en" sz="12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Done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= </a:t>
            </a:r>
            <a:r>
              <a:rPr lang="en" sz="12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false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	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while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2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Done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= </a:t>
            </a:r>
            <a:r>
              <a:rPr lang="en" sz="12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false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do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while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2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current trace is a strict prefix of w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do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perform the next action in w;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if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c</a:t>
            </a:r>
            <a:r>
              <a:rPr lang="en" sz="12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urrent trace equals w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then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 return an answer to L* based on the label obtained;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 Done = </a:t>
            </a:r>
            <a:r>
              <a:rPr lang="en" sz="12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true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20" name="Google Shape;1320;p49"/>
          <p:cNvSpPr txBox="1"/>
          <p:nvPr/>
        </p:nvSpPr>
        <p:spPr>
          <a:xfrm>
            <a:off x="4630850" y="1108675"/>
            <a:ext cx="4093800" cy="3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else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	continue exploring using current exploration policy (e.g.,ε-greedy) until end of trial;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	store the observed trace and its tag;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	update the RL algorithm using the traces and state space SM × SA;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if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L* </a:t>
            </a:r>
            <a:r>
              <a:rPr lang="en" sz="12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asks an equivalence query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then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   if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2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log contains a counter-example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then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return the counter example to L*;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else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  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repeat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continue exploration recording observed traces and updating the RL algorithm;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   </a:t>
            </a: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until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2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counter-example is found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   return the counter-example to L*;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sz="1200" b="1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sz="1200" b="1" u="sng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21" name="Google Shape;1321;p49"/>
          <p:cNvSpPr txBox="1"/>
          <p:nvPr/>
        </p:nvSpPr>
        <p:spPr>
          <a:xfrm>
            <a:off x="618825" y="4791725"/>
            <a:ext cx="37146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Solution Method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50"/>
          <p:cNvSpPr txBox="1">
            <a:spLocks noGrp="1"/>
          </p:cNvSpPr>
          <p:nvPr>
            <p:ph type="body" idx="1"/>
          </p:nvPr>
        </p:nvSpPr>
        <p:spPr>
          <a:xfrm>
            <a:off x="1436849" y="2630913"/>
            <a:ext cx="2254500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In the case of the paper, the procedure of asking queries online to the expert is not possible since we are offline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27" name="Google Shape;1327;p50"/>
          <p:cNvSpPr txBox="1">
            <a:spLocks noGrp="1"/>
          </p:cNvSpPr>
          <p:nvPr>
            <p:ph type="ctrTitle"/>
          </p:nvPr>
        </p:nvSpPr>
        <p:spPr>
          <a:xfrm>
            <a:off x="618825" y="535625"/>
            <a:ext cx="32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L* algorithm offline</a:t>
            </a:r>
            <a:endParaRPr/>
          </a:p>
        </p:txBody>
      </p:sp>
      <p:sp>
        <p:nvSpPr>
          <p:cNvPr id="1328" name="Google Shape;1328;p50"/>
          <p:cNvSpPr txBox="1">
            <a:spLocks noGrp="1"/>
          </p:cNvSpPr>
          <p:nvPr>
            <p:ph type="body" idx="1"/>
          </p:nvPr>
        </p:nvSpPr>
        <p:spPr>
          <a:xfrm>
            <a:off x="5400375" y="2057400"/>
            <a:ext cx="22545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Solution is to use the dataset of traces Τ to simulate the oracle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29" name="Google Shape;1329;p50"/>
          <p:cNvSpPr/>
          <p:nvPr/>
        </p:nvSpPr>
        <p:spPr>
          <a:xfrm>
            <a:off x="5974725" y="3086100"/>
            <a:ext cx="723900" cy="723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0" name="Google Shape;1330;p50"/>
          <p:cNvGrpSpPr/>
          <p:nvPr/>
        </p:nvGrpSpPr>
        <p:grpSpPr>
          <a:xfrm>
            <a:off x="6069649" y="3197655"/>
            <a:ext cx="563312" cy="512915"/>
            <a:chOff x="2753373" y="2902523"/>
            <a:chExt cx="347552" cy="325557"/>
          </a:xfrm>
        </p:grpSpPr>
        <p:sp>
          <p:nvSpPr>
            <p:cNvPr id="1331" name="Google Shape;1331;p50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50"/>
          <p:cNvSpPr/>
          <p:nvPr/>
        </p:nvSpPr>
        <p:spPr>
          <a:xfrm>
            <a:off x="1984577" y="1806825"/>
            <a:ext cx="824100" cy="824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50"/>
          <p:cNvGrpSpPr/>
          <p:nvPr/>
        </p:nvGrpSpPr>
        <p:grpSpPr>
          <a:xfrm>
            <a:off x="2114967" y="1962417"/>
            <a:ext cx="563317" cy="512919"/>
            <a:chOff x="1958520" y="2302574"/>
            <a:chExt cx="359213" cy="327807"/>
          </a:xfrm>
        </p:grpSpPr>
        <p:sp>
          <p:nvSpPr>
            <p:cNvPr id="1339" name="Google Shape;1339;p50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42" name="Google Shape;1342;p50"/>
          <p:cNvCxnSpPr>
            <a:stCxn id="1337" idx="3"/>
            <a:endCxn id="1329" idx="1"/>
          </p:cNvCxnSpPr>
          <p:nvPr/>
        </p:nvCxnSpPr>
        <p:spPr>
          <a:xfrm>
            <a:off x="2808677" y="2218875"/>
            <a:ext cx="3165900" cy="12291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3" name="Google Shape;1343;p50"/>
          <p:cNvSpPr txBox="1"/>
          <p:nvPr/>
        </p:nvSpPr>
        <p:spPr>
          <a:xfrm>
            <a:off x="618825" y="4715525"/>
            <a:ext cx="35049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Solution Method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344" name="Google Shape;1344;p50"/>
          <p:cNvGrpSpPr/>
          <p:nvPr/>
        </p:nvGrpSpPr>
        <p:grpSpPr>
          <a:xfrm>
            <a:off x="5456738" y="746776"/>
            <a:ext cx="2507806" cy="591906"/>
            <a:chOff x="1247650" y="2075423"/>
            <a:chExt cx="6648477" cy="1557238"/>
          </a:xfrm>
        </p:grpSpPr>
        <p:sp>
          <p:nvSpPr>
            <p:cNvPr id="1345" name="Google Shape;1345;p50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51"/>
          <p:cNvSpPr txBox="1">
            <a:spLocks noGrp="1"/>
          </p:cNvSpPr>
          <p:nvPr>
            <p:ph type="body" idx="1"/>
          </p:nvPr>
        </p:nvSpPr>
        <p:spPr>
          <a:xfrm>
            <a:off x="1321650" y="1195825"/>
            <a:ext cx="5739600" cy="17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Τ is used to simulate the oracle. When a </a:t>
            </a:r>
            <a:r>
              <a:rPr lang="en" sz="16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membership query</a:t>
            </a: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 is posed the oracle answer yes / no depending on if the input traces is classified as positive / negative.</a:t>
            </a:r>
            <a:endParaRPr sz="1600"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When an </a:t>
            </a:r>
            <a:r>
              <a:rPr lang="en" sz="16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equivalence query</a:t>
            </a: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 is posed the oracle answer </a:t>
            </a:r>
            <a:r>
              <a:rPr lang="en" sz="16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yes </a:t>
            </a: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if its is correct, and </a:t>
            </a:r>
            <a:r>
              <a:rPr lang="en" sz="16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no</a:t>
            </a: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 if not, returning also a trace that made the test fail</a:t>
            </a:r>
            <a:endParaRPr sz="1600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56" name="Google Shape;1356;p51"/>
          <p:cNvSpPr txBox="1">
            <a:spLocks noGrp="1"/>
          </p:cNvSpPr>
          <p:nvPr>
            <p:ph type="ctrTitle"/>
          </p:nvPr>
        </p:nvSpPr>
        <p:spPr>
          <a:xfrm>
            <a:off x="606450" y="512913"/>
            <a:ext cx="443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L* algorithm offline - cont.</a:t>
            </a:r>
            <a:endParaRPr/>
          </a:p>
        </p:txBody>
      </p:sp>
      <p:grpSp>
        <p:nvGrpSpPr>
          <p:cNvPr id="1357" name="Google Shape;1357;p51"/>
          <p:cNvGrpSpPr/>
          <p:nvPr/>
        </p:nvGrpSpPr>
        <p:grpSpPr>
          <a:xfrm>
            <a:off x="7061400" y="1950289"/>
            <a:ext cx="1181989" cy="1242903"/>
            <a:chOff x="4206459" y="1191441"/>
            <a:chExt cx="712557" cy="785901"/>
          </a:xfrm>
        </p:grpSpPr>
        <p:sp>
          <p:nvSpPr>
            <p:cNvPr id="1358" name="Google Shape;1358;p51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1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1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2" name="Google Shape;1362;p51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363" name="Google Shape;1363;p5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51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368" name="Google Shape;1368;p5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2" name="Google Shape;1372;p51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373" name="Google Shape;1373;p5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7" name="Google Shape;1377;p5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378" name="Google Shape;1378;p5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2" name="Google Shape;1382;p51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6" name="Google Shape;1386;p5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387" name="Google Shape;1387;p5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1" name="Google Shape;1391;p51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392" name="Google Shape;1392;p5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1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6" name="Google Shape;1396;p51"/>
          <p:cNvSpPr txBox="1"/>
          <p:nvPr/>
        </p:nvSpPr>
        <p:spPr>
          <a:xfrm>
            <a:off x="2796525" y="3457925"/>
            <a:ext cx="426450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Important!</a:t>
            </a:r>
            <a:r>
              <a:rPr lang="en" sz="15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The returned DFA in the end, is an </a:t>
            </a:r>
            <a:r>
              <a:rPr lang="en" sz="15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approximation</a:t>
            </a:r>
            <a:r>
              <a:rPr lang="en" sz="15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of the unknown target DFA, that accept all the traces that are not explicitly forbidden by </a:t>
            </a: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Τ</a:t>
            </a:r>
            <a:endParaRPr sz="15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97" name="Google Shape;1397;p51"/>
          <p:cNvSpPr txBox="1"/>
          <p:nvPr/>
        </p:nvSpPr>
        <p:spPr>
          <a:xfrm>
            <a:off x="618825" y="4791725"/>
            <a:ext cx="4837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Solution Method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2"/>
          <p:cNvSpPr txBox="1">
            <a:spLocks noGrp="1"/>
          </p:cNvSpPr>
          <p:nvPr>
            <p:ph type="ctrTitle"/>
          </p:nvPr>
        </p:nvSpPr>
        <p:spPr>
          <a:xfrm>
            <a:off x="2183678" y="1209375"/>
            <a:ext cx="5718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CASE STUDIES</a:t>
            </a:r>
            <a:endParaRPr sz="4700"/>
          </a:p>
        </p:txBody>
      </p:sp>
      <p:sp>
        <p:nvSpPr>
          <p:cNvPr id="1403" name="Google Shape;1403;p52"/>
          <p:cNvSpPr/>
          <p:nvPr/>
        </p:nvSpPr>
        <p:spPr>
          <a:xfrm>
            <a:off x="12180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52"/>
          <p:cNvSpPr/>
          <p:nvPr/>
        </p:nvSpPr>
        <p:spPr>
          <a:xfrm>
            <a:off x="1218076" y="3869000"/>
            <a:ext cx="4075449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52"/>
          <p:cNvSpPr/>
          <p:nvPr/>
        </p:nvSpPr>
        <p:spPr>
          <a:xfrm>
            <a:off x="908275" y="1196575"/>
            <a:ext cx="1072200" cy="9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52"/>
          <p:cNvSpPr txBox="1">
            <a:spLocks noGrp="1"/>
          </p:cNvSpPr>
          <p:nvPr>
            <p:ph type="title" idx="2"/>
          </p:nvPr>
        </p:nvSpPr>
        <p:spPr>
          <a:xfrm>
            <a:off x="959690" y="1393949"/>
            <a:ext cx="969300" cy="4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07" name="Google Shape;1407;p52"/>
          <p:cNvCxnSpPr>
            <a:stCxn id="1405" idx="2"/>
          </p:cNvCxnSpPr>
          <p:nvPr/>
        </p:nvCxnSpPr>
        <p:spPr>
          <a:xfrm flipH="1">
            <a:off x="1438975" y="2112475"/>
            <a:ext cx="5400" cy="18063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8" name="Google Shape;1408;p52"/>
          <p:cNvGrpSpPr/>
          <p:nvPr/>
        </p:nvGrpSpPr>
        <p:grpSpPr>
          <a:xfrm rot="145575">
            <a:off x="5508258" y="2175813"/>
            <a:ext cx="1780104" cy="1679607"/>
            <a:chOff x="5080188" y="927900"/>
            <a:chExt cx="961200" cy="961200"/>
          </a:xfrm>
        </p:grpSpPr>
        <p:sp>
          <p:nvSpPr>
            <p:cNvPr id="1409" name="Google Shape;1409;p52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2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</a:t>
            </a:r>
            <a:endParaRPr/>
          </a:p>
        </p:txBody>
      </p:sp>
      <p:sp>
        <p:nvSpPr>
          <p:cNvPr id="1422" name="Google Shape;1422;p53"/>
          <p:cNvSpPr txBox="1">
            <a:spLocks noGrp="1"/>
          </p:cNvSpPr>
          <p:nvPr>
            <p:ph type="body" idx="1"/>
          </p:nvPr>
        </p:nvSpPr>
        <p:spPr>
          <a:xfrm>
            <a:off x="6348663" y="3862025"/>
            <a:ext cx="1161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Sapientino</a:t>
            </a:r>
            <a:endParaRPr/>
          </a:p>
        </p:txBody>
      </p:sp>
      <p:grpSp>
        <p:nvGrpSpPr>
          <p:cNvPr id="1423" name="Google Shape;1423;p53"/>
          <p:cNvGrpSpPr/>
          <p:nvPr/>
        </p:nvGrpSpPr>
        <p:grpSpPr>
          <a:xfrm>
            <a:off x="1113928" y="1307291"/>
            <a:ext cx="2172861" cy="2394680"/>
            <a:chOff x="3580725" y="2020075"/>
            <a:chExt cx="1344925" cy="1786275"/>
          </a:xfrm>
        </p:grpSpPr>
        <p:sp>
          <p:nvSpPr>
            <p:cNvPr id="1424" name="Google Shape;1424;p53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53"/>
          <p:cNvGrpSpPr/>
          <p:nvPr/>
        </p:nvGrpSpPr>
        <p:grpSpPr>
          <a:xfrm>
            <a:off x="3884387" y="1321419"/>
            <a:ext cx="1323876" cy="2420329"/>
            <a:chOff x="6417224" y="2247097"/>
            <a:chExt cx="951950" cy="1740368"/>
          </a:xfrm>
        </p:grpSpPr>
        <p:sp>
          <p:nvSpPr>
            <p:cNvPr id="1430" name="Google Shape;1430;p53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7" name="Google Shape;14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775" y="1444800"/>
            <a:ext cx="1161075" cy="20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367" y="1424024"/>
            <a:ext cx="1879922" cy="2036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9" name="Google Shape;1439;p53"/>
          <p:cNvGrpSpPr/>
          <p:nvPr/>
        </p:nvGrpSpPr>
        <p:grpSpPr>
          <a:xfrm>
            <a:off x="5847287" y="1348272"/>
            <a:ext cx="2172861" cy="2366636"/>
            <a:chOff x="3580725" y="2020075"/>
            <a:chExt cx="1344925" cy="1786275"/>
          </a:xfrm>
        </p:grpSpPr>
        <p:sp>
          <p:nvSpPr>
            <p:cNvPr id="1440" name="Google Shape;1440;p53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45" name="Google Shape;1445;p53"/>
          <p:cNvPicPr preferRelativeResize="0"/>
          <p:nvPr/>
        </p:nvPicPr>
        <p:blipFill rotWithShape="1">
          <a:blip r:embed="rId5">
            <a:alphaModFix/>
          </a:blip>
          <a:srcRect l="3238" r="30531" b="38347"/>
          <a:stretch/>
        </p:blipFill>
        <p:spPr>
          <a:xfrm>
            <a:off x="5989200" y="1459750"/>
            <a:ext cx="1879925" cy="20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53"/>
          <p:cNvSpPr txBox="1">
            <a:spLocks noGrp="1"/>
          </p:cNvSpPr>
          <p:nvPr>
            <p:ph type="body" idx="1"/>
          </p:nvPr>
        </p:nvSpPr>
        <p:spPr>
          <a:xfrm>
            <a:off x="1619825" y="3862025"/>
            <a:ext cx="1161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Minecraft</a:t>
            </a:r>
            <a:endParaRPr/>
          </a:p>
        </p:txBody>
      </p:sp>
      <p:sp>
        <p:nvSpPr>
          <p:cNvPr id="1447" name="Google Shape;1447;p53"/>
          <p:cNvSpPr txBox="1">
            <a:spLocks noGrp="1"/>
          </p:cNvSpPr>
          <p:nvPr>
            <p:ph type="body" idx="1"/>
          </p:nvPr>
        </p:nvSpPr>
        <p:spPr>
          <a:xfrm>
            <a:off x="3991488" y="3862025"/>
            <a:ext cx="1161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</a:t>
            </a:r>
            <a:endParaRPr/>
          </a:p>
        </p:txBody>
      </p:sp>
      <p:sp>
        <p:nvSpPr>
          <p:cNvPr id="1448" name="Google Shape;1448;p53"/>
          <p:cNvSpPr txBox="1"/>
          <p:nvPr/>
        </p:nvSpPr>
        <p:spPr>
          <a:xfrm>
            <a:off x="618825" y="47155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- Case Studies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7"/>
          <p:cNvSpPr/>
          <p:nvPr/>
        </p:nvSpPr>
        <p:spPr>
          <a:xfrm>
            <a:off x="4317876" y="1346300"/>
            <a:ext cx="2794205" cy="2794153"/>
          </a:xfrm>
          <a:custGeom>
            <a:avLst/>
            <a:gdLst/>
            <a:ahLst/>
            <a:cxnLst/>
            <a:rect l="l" t="t" r="r" b="b"/>
            <a:pathLst>
              <a:path w="53593" h="53592" extrusionOk="0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4506449" y="1535500"/>
            <a:ext cx="2417042" cy="2416417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4614839" y="1723396"/>
            <a:ext cx="2120119" cy="2039932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4817854" y="1911761"/>
            <a:ext cx="1728515" cy="1663030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 rot="-8999970">
            <a:off x="4317921" y="1347034"/>
            <a:ext cx="2794158" cy="2793489"/>
          </a:xfrm>
          <a:prstGeom prst="blockArc">
            <a:avLst>
              <a:gd name="adj1" fmla="val 15791057"/>
              <a:gd name="adj2" fmla="val 10360267"/>
              <a:gd name="adj3" fmla="val 8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4506451" y="1535447"/>
            <a:ext cx="2417100" cy="2416500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 rot="4870002">
            <a:off x="4695388" y="1724236"/>
            <a:ext cx="2039591" cy="203899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 rot="788870">
            <a:off x="4886754" y="1915710"/>
            <a:ext cx="1656523" cy="165587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7" name="Google Shape;527;p27"/>
          <p:cNvCxnSpPr>
            <a:stCxn id="528" idx="3"/>
            <a:endCxn id="526" idx="1"/>
          </p:cNvCxnSpPr>
          <p:nvPr/>
        </p:nvCxnSpPr>
        <p:spPr>
          <a:xfrm rot="10800000" flipH="1">
            <a:off x="3363625" y="2625150"/>
            <a:ext cx="1541700" cy="2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9" name="Google Shape;529;p27"/>
          <p:cNvCxnSpPr/>
          <p:nvPr/>
        </p:nvCxnSpPr>
        <p:spPr>
          <a:xfrm rot="10800000">
            <a:off x="6858844" y="2735750"/>
            <a:ext cx="1310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0" name="Google Shape;530;p27"/>
          <p:cNvCxnSpPr/>
          <p:nvPr/>
        </p:nvCxnSpPr>
        <p:spPr>
          <a:xfrm rot="10800000">
            <a:off x="7021144" y="3062800"/>
            <a:ext cx="1147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28" name="Google Shape;528;p27"/>
          <p:cNvSpPr txBox="1"/>
          <p:nvPr/>
        </p:nvSpPr>
        <p:spPr>
          <a:xfrm>
            <a:off x="764725" y="1683450"/>
            <a:ext cx="2598900" cy="1929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 common problem in Reinforcement Learning (RL) is that the reward function is </a:t>
            </a:r>
            <a:r>
              <a:rPr lang="en" sz="1300" b="1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hard</a:t>
            </a:r>
            <a:r>
              <a:rPr lang="en" sz="13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to express. This can be overcome by resorting to </a:t>
            </a:r>
            <a:r>
              <a:rPr lang="en" sz="1300" b="1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Inverse Reinforcement Learning</a:t>
            </a:r>
            <a:r>
              <a:rPr lang="en" sz="13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(IRL).</a:t>
            </a:r>
            <a:endParaRPr sz="13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1" name="Google Shape;531;p27"/>
          <p:cNvSpPr txBox="1"/>
          <p:nvPr/>
        </p:nvSpPr>
        <p:spPr>
          <a:xfrm>
            <a:off x="593275" y="4697175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sz="1000" i="1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54"/>
          <p:cNvSpPr txBox="1">
            <a:spLocks noGrp="1"/>
          </p:cNvSpPr>
          <p:nvPr>
            <p:ph type="ctrTitle" idx="6"/>
          </p:nvPr>
        </p:nvSpPr>
        <p:spPr>
          <a:xfrm>
            <a:off x="618825" y="3354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analysis</a:t>
            </a:r>
            <a:endParaRPr/>
          </a:p>
        </p:txBody>
      </p:sp>
      <p:sp>
        <p:nvSpPr>
          <p:cNvPr id="1454" name="Google Shape;1454;p54"/>
          <p:cNvSpPr txBox="1">
            <a:spLocks noGrp="1"/>
          </p:cNvSpPr>
          <p:nvPr>
            <p:ph type="ctrTitle" idx="2"/>
          </p:nvPr>
        </p:nvSpPr>
        <p:spPr>
          <a:xfrm>
            <a:off x="3614513" y="1262775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—GOAL</a:t>
            </a:r>
            <a:endParaRPr/>
          </a:p>
        </p:txBody>
      </p:sp>
      <p:sp>
        <p:nvSpPr>
          <p:cNvPr id="1455" name="Google Shape;1455;p54"/>
          <p:cNvSpPr txBox="1">
            <a:spLocks noGrp="1"/>
          </p:cNvSpPr>
          <p:nvPr>
            <p:ph type="ctrTitle"/>
          </p:nvPr>
        </p:nvSpPr>
        <p:spPr>
          <a:xfrm>
            <a:off x="778425" y="3836925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—EXPERT</a:t>
            </a:r>
            <a:endParaRPr/>
          </a:p>
        </p:txBody>
      </p:sp>
      <p:sp>
        <p:nvSpPr>
          <p:cNvPr id="1456" name="Google Shape;1456;p54"/>
          <p:cNvSpPr txBox="1">
            <a:spLocks noGrp="1"/>
          </p:cNvSpPr>
          <p:nvPr>
            <p:ph type="subTitle" idx="1"/>
          </p:nvPr>
        </p:nvSpPr>
        <p:spPr>
          <a:xfrm>
            <a:off x="618825" y="4150726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a gun to fire bullets to the bricks. It can be considered handicap</a:t>
            </a:r>
            <a:endParaRPr/>
          </a:p>
        </p:txBody>
      </p:sp>
      <p:sp>
        <p:nvSpPr>
          <p:cNvPr id="1457" name="Google Shape;1457;p54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Destroy the bricks from the left column to the right column</a:t>
            </a:r>
            <a:endParaRPr/>
          </a:p>
        </p:txBody>
      </p:sp>
      <p:sp>
        <p:nvSpPr>
          <p:cNvPr id="1458" name="Google Shape;1458;p54"/>
          <p:cNvSpPr txBox="1">
            <a:spLocks noGrp="1"/>
          </p:cNvSpPr>
          <p:nvPr>
            <p:ph type="ctrTitle" idx="4"/>
          </p:nvPr>
        </p:nvSpPr>
        <p:spPr>
          <a:xfrm>
            <a:off x="6371224" y="3836925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—LEARNER</a:t>
            </a:r>
            <a:endParaRPr/>
          </a:p>
        </p:txBody>
      </p:sp>
      <p:sp>
        <p:nvSpPr>
          <p:cNvPr id="1459" name="Google Shape;1459;p54"/>
          <p:cNvSpPr txBox="1">
            <a:spLocks noGrp="1"/>
          </p:cNvSpPr>
          <p:nvPr>
            <p:ph type="subTitle" idx="5"/>
          </p:nvPr>
        </p:nvSpPr>
        <p:spPr>
          <a:xfrm>
            <a:off x="6176524" y="4150726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to use a ball to break the brick in with a more complex dynamic</a:t>
            </a:r>
            <a:endParaRPr/>
          </a:p>
        </p:txBody>
      </p:sp>
      <p:sp>
        <p:nvSpPr>
          <p:cNvPr id="1460" name="Google Shape;1460;p54"/>
          <p:cNvSpPr/>
          <p:nvPr/>
        </p:nvSpPr>
        <p:spPr>
          <a:xfrm>
            <a:off x="7104124" y="9346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1" name="Google Shape;1461;p54"/>
          <p:cNvCxnSpPr/>
          <p:nvPr/>
        </p:nvCxnSpPr>
        <p:spPr>
          <a:xfrm>
            <a:off x="2041325" y="1142392"/>
            <a:ext cx="2319900" cy="1842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2" name="Google Shape;1462;p54"/>
          <p:cNvCxnSpPr>
            <a:stCxn id="1463" idx="3"/>
            <a:endCxn id="1460" idx="1"/>
          </p:cNvCxnSpPr>
          <p:nvPr/>
        </p:nvCxnSpPr>
        <p:spPr>
          <a:xfrm rot="10800000" flipH="1">
            <a:off x="4776724" y="1142392"/>
            <a:ext cx="2327400" cy="1842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54"/>
          <p:cNvSpPr/>
          <p:nvPr/>
        </p:nvSpPr>
        <p:spPr>
          <a:xfrm>
            <a:off x="4364963" y="847267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54"/>
          <p:cNvSpPr/>
          <p:nvPr/>
        </p:nvSpPr>
        <p:spPr>
          <a:xfrm>
            <a:off x="1666924" y="9346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54"/>
          <p:cNvSpPr/>
          <p:nvPr/>
        </p:nvSpPr>
        <p:spPr>
          <a:xfrm>
            <a:off x="4361175" y="2787267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7" name="Google Shape;1467;p54"/>
          <p:cNvGrpSpPr/>
          <p:nvPr/>
        </p:nvGrpSpPr>
        <p:grpSpPr>
          <a:xfrm>
            <a:off x="6649937" y="1449994"/>
            <a:ext cx="1323876" cy="2420329"/>
            <a:chOff x="6417224" y="2247097"/>
            <a:chExt cx="951950" cy="1740368"/>
          </a:xfrm>
        </p:grpSpPr>
        <p:sp>
          <p:nvSpPr>
            <p:cNvPr id="1468" name="Google Shape;1468;p54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4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4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4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4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4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4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75" name="Google Shape;14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325" y="1573375"/>
            <a:ext cx="1161075" cy="204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6" name="Google Shape;1476;p54"/>
          <p:cNvGrpSpPr/>
          <p:nvPr/>
        </p:nvGrpSpPr>
        <p:grpSpPr>
          <a:xfrm>
            <a:off x="1212737" y="1449994"/>
            <a:ext cx="1323876" cy="2420329"/>
            <a:chOff x="6417224" y="2247097"/>
            <a:chExt cx="951950" cy="1740368"/>
          </a:xfrm>
        </p:grpSpPr>
        <p:sp>
          <p:nvSpPr>
            <p:cNvPr id="1477" name="Google Shape;1477;p54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4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4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4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4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4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4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4" name="Google Shape;1484;p54"/>
          <p:cNvSpPr/>
          <p:nvPr/>
        </p:nvSpPr>
        <p:spPr>
          <a:xfrm>
            <a:off x="4419488" y="881803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5" name="Google Shape;1485;p54"/>
          <p:cNvGrpSpPr/>
          <p:nvPr/>
        </p:nvGrpSpPr>
        <p:grpSpPr>
          <a:xfrm>
            <a:off x="7170137" y="1043094"/>
            <a:ext cx="283488" cy="198604"/>
            <a:chOff x="4048787" y="2977019"/>
            <a:chExt cx="283488" cy="198604"/>
          </a:xfrm>
        </p:grpSpPr>
        <p:sp>
          <p:nvSpPr>
            <p:cNvPr id="1486" name="Google Shape;1486;p54"/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4"/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4"/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4"/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4"/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4"/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54"/>
          <p:cNvGrpSpPr/>
          <p:nvPr/>
        </p:nvGrpSpPr>
        <p:grpSpPr>
          <a:xfrm>
            <a:off x="1685954" y="967218"/>
            <a:ext cx="351615" cy="350373"/>
            <a:chOff x="6203579" y="3348981"/>
            <a:chExt cx="351615" cy="350373"/>
          </a:xfrm>
        </p:grpSpPr>
        <p:sp>
          <p:nvSpPr>
            <p:cNvPr id="1493" name="Google Shape;1493;p54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4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4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4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4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54"/>
          <p:cNvGrpSpPr/>
          <p:nvPr/>
        </p:nvGrpSpPr>
        <p:grpSpPr>
          <a:xfrm>
            <a:off x="4383513" y="2809759"/>
            <a:ext cx="370930" cy="370549"/>
            <a:chOff x="2497275" y="2744159"/>
            <a:chExt cx="370930" cy="370549"/>
          </a:xfrm>
        </p:grpSpPr>
        <p:sp>
          <p:nvSpPr>
            <p:cNvPr id="1499" name="Google Shape;1499;p54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4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4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4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4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4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5" name="Google Shape;15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050" y="1573375"/>
            <a:ext cx="1161075" cy="20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54"/>
          <p:cNvSpPr txBox="1">
            <a:spLocks noGrp="1"/>
          </p:cNvSpPr>
          <p:nvPr>
            <p:ph type="subTitle" idx="3"/>
          </p:nvPr>
        </p:nvSpPr>
        <p:spPr>
          <a:xfrm>
            <a:off x="3495013" y="33713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way in which the agent interacts with the environment changes!!!</a:t>
            </a:r>
            <a:endParaRPr/>
          </a:p>
        </p:txBody>
      </p:sp>
      <p:grpSp>
        <p:nvGrpSpPr>
          <p:cNvPr id="1507" name="Google Shape;1507;p54"/>
          <p:cNvGrpSpPr/>
          <p:nvPr/>
        </p:nvGrpSpPr>
        <p:grpSpPr>
          <a:xfrm>
            <a:off x="4413565" y="4195451"/>
            <a:ext cx="356205" cy="318609"/>
            <a:chOff x="5037700" y="2430325"/>
            <a:chExt cx="75950" cy="65850"/>
          </a:xfrm>
        </p:grpSpPr>
        <p:sp>
          <p:nvSpPr>
            <p:cNvPr id="1508" name="Google Shape;1508;p54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4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54"/>
          <p:cNvSpPr txBox="1"/>
          <p:nvPr/>
        </p:nvSpPr>
        <p:spPr>
          <a:xfrm>
            <a:off x="6950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- Case Studies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55"/>
          <p:cNvSpPr txBox="1">
            <a:spLocks noGrp="1"/>
          </p:cNvSpPr>
          <p:nvPr>
            <p:ph type="body" idx="1"/>
          </p:nvPr>
        </p:nvSpPr>
        <p:spPr>
          <a:xfrm>
            <a:off x="789225" y="1679175"/>
            <a:ext cx="9456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16" name="Google Shape;1516;p55"/>
          <p:cNvSpPr txBox="1">
            <a:spLocks noGrp="1"/>
          </p:cNvSpPr>
          <p:nvPr>
            <p:ph type="ctrTitle"/>
          </p:nvPr>
        </p:nvSpPr>
        <p:spPr>
          <a:xfrm>
            <a:off x="618825" y="335475"/>
            <a:ext cx="3420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the DFA</a:t>
            </a:r>
            <a:endParaRPr/>
          </a:p>
        </p:txBody>
      </p:sp>
      <p:grpSp>
        <p:nvGrpSpPr>
          <p:cNvPr id="1517" name="Google Shape;1517;p55"/>
          <p:cNvGrpSpPr/>
          <p:nvPr/>
        </p:nvGrpSpPr>
        <p:grpSpPr>
          <a:xfrm>
            <a:off x="4464782" y="690510"/>
            <a:ext cx="3526085" cy="3821785"/>
            <a:chOff x="2501950" y="1507050"/>
            <a:chExt cx="2392350" cy="2696525"/>
          </a:xfrm>
        </p:grpSpPr>
        <p:sp>
          <p:nvSpPr>
            <p:cNvPr id="1518" name="Google Shape;1518;p55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5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5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5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5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5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5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5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5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5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5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5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5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5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5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5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5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5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5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55"/>
          <p:cNvGrpSpPr/>
          <p:nvPr/>
        </p:nvGrpSpPr>
        <p:grpSpPr>
          <a:xfrm>
            <a:off x="7990904" y="-476250"/>
            <a:ext cx="2291257" cy="2922300"/>
            <a:chOff x="4882900" y="-64350"/>
            <a:chExt cx="2493750" cy="2922300"/>
          </a:xfrm>
        </p:grpSpPr>
        <p:sp>
          <p:nvSpPr>
            <p:cNvPr id="1538" name="Google Shape;1538;p55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5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5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5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5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55"/>
          <p:cNvSpPr txBox="1">
            <a:spLocks noGrp="1"/>
          </p:cNvSpPr>
          <p:nvPr>
            <p:ph type="ctrTitle" idx="4294967295"/>
          </p:nvPr>
        </p:nvSpPr>
        <p:spPr>
          <a:xfrm>
            <a:off x="618825" y="13275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Positive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544" name="Google Shape;1544;p55"/>
          <p:cNvSpPr txBox="1">
            <a:spLocks noGrp="1"/>
          </p:cNvSpPr>
          <p:nvPr>
            <p:ph type="ctrTitle" idx="4294967295"/>
          </p:nvPr>
        </p:nvSpPr>
        <p:spPr>
          <a:xfrm>
            <a:off x="1794525" y="1327583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Negative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545" name="Google Shape;1545;p55"/>
          <p:cNvSpPr txBox="1">
            <a:spLocks noGrp="1"/>
          </p:cNvSpPr>
          <p:nvPr>
            <p:ph type="body" idx="1"/>
          </p:nvPr>
        </p:nvSpPr>
        <p:spPr>
          <a:xfrm>
            <a:off x="1964925" y="1679175"/>
            <a:ext cx="9456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c1;c0;c2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c1;c2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c1;c2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c0;c2;c1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c2;c1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c1;c2;c0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c2;c1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c1;c2;c0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c2;c1;c0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c2;c1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</a:endParaRPr>
          </a:p>
        </p:txBody>
      </p:sp>
      <p:pic>
        <p:nvPicPr>
          <p:cNvPr id="1546" name="Google Shape;15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550" y="894749"/>
            <a:ext cx="2820400" cy="3201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7" name="Google Shape;1547;p55"/>
          <p:cNvGrpSpPr/>
          <p:nvPr/>
        </p:nvGrpSpPr>
        <p:grpSpPr>
          <a:xfrm>
            <a:off x="3636926" y="2493620"/>
            <a:ext cx="427978" cy="461200"/>
            <a:chOff x="5037700" y="2430325"/>
            <a:chExt cx="75950" cy="65850"/>
          </a:xfrm>
        </p:grpSpPr>
        <p:sp>
          <p:nvSpPr>
            <p:cNvPr id="1548" name="Google Shape;1548;p55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5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55"/>
          <p:cNvSpPr txBox="1">
            <a:spLocks noGrp="1"/>
          </p:cNvSpPr>
          <p:nvPr>
            <p:ph type="subTitle" idx="4294967295"/>
          </p:nvPr>
        </p:nvSpPr>
        <p:spPr>
          <a:xfrm>
            <a:off x="4898775" y="4512300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Now we can send it to the lerner . . .</a:t>
            </a:r>
            <a:endParaRPr sz="1300"/>
          </a:p>
        </p:txBody>
      </p:sp>
      <p:grpSp>
        <p:nvGrpSpPr>
          <p:cNvPr id="1551" name="Google Shape;1551;p55"/>
          <p:cNvGrpSpPr/>
          <p:nvPr/>
        </p:nvGrpSpPr>
        <p:grpSpPr>
          <a:xfrm>
            <a:off x="6648652" y="4638997"/>
            <a:ext cx="337567" cy="324403"/>
            <a:chOff x="5037700" y="2430325"/>
            <a:chExt cx="75950" cy="65850"/>
          </a:xfrm>
        </p:grpSpPr>
        <p:sp>
          <p:nvSpPr>
            <p:cNvPr id="1552" name="Google Shape;1552;p55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5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4" name="Google Shape;1554;p55"/>
          <p:cNvSpPr txBox="1">
            <a:spLocks noGrp="1"/>
          </p:cNvSpPr>
          <p:nvPr>
            <p:ph type="subTitle" idx="4294967295"/>
          </p:nvPr>
        </p:nvSpPr>
        <p:spPr>
          <a:xfrm>
            <a:off x="3611800" y="2050425"/>
            <a:ext cx="4782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L*</a:t>
            </a:r>
            <a:endParaRPr sz="1600"/>
          </a:p>
        </p:txBody>
      </p:sp>
      <p:sp>
        <p:nvSpPr>
          <p:cNvPr id="1555" name="Google Shape;1555;p55"/>
          <p:cNvSpPr txBox="1"/>
          <p:nvPr/>
        </p:nvSpPr>
        <p:spPr>
          <a:xfrm>
            <a:off x="6950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- Case Studies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56"/>
          <p:cNvSpPr txBox="1">
            <a:spLocks noGrp="1"/>
          </p:cNvSpPr>
          <p:nvPr>
            <p:ph type="subTitle" idx="1"/>
          </p:nvPr>
        </p:nvSpPr>
        <p:spPr>
          <a:xfrm>
            <a:off x="960238" y="3936900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Bricks in movement along the X-Axis. </a:t>
            </a:r>
            <a:r>
              <a:rPr lang="en" b="1"/>
              <a:t>It fails a few shots but is able to finish.</a:t>
            </a:r>
            <a:endParaRPr b="1"/>
          </a:p>
        </p:txBody>
      </p:sp>
      <p:sp>
        <p:nvSpPr>
          <p:cNvPr id="1561" name="Google Shape;1561;p56"/>
          <p:cNvSpPr txBox="1">
            <a:spLocks noGrp="1"/>
          </p:cNvSpPr>
          <p:nvPr>
            <p:ph type="subTitle" idx="3"/>
          </p:nvPr>
        </p:nvSpPr>
        <p:spPr>
          <a:xfrm>
            <a:off x="3624138" y="393690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Bricks in movement along the Y-Axis. </a:t>
            </a:r>
            <a:r>
              <a:rPr lang="en" b="1"/>
              <a:t>It is the same for the expert.</a:t>
            </a:r>
            <a:endParaRPr b="1"/>
          </a:p>
        </p:txBody>
      </p:sp>
      <p:sp>
        <p:nvSpPr>
          <p:cNvPr id="1562" name="Google Shape;1562;p56"/>
          <p:cNvSpPr txBox="1">
            <a:spLocks noGrp="1"/>
          </p:cNvSpPr>
          <p:nvPr>
            <p:ph type="subTitle" idx="5"/>
          </p:nvPr>
        </p:nvSpPr>
        <p:spPr>
          <a:xfrm>
            <a:off x="6072624" y="393690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Bricks in movement along the XY-Plane. </a:t>
            </a:r>
            <a:r>
              <a:rPr lang="en" b="1"/>
              <a:t>It fails to finish the task.</a:t>
            </a:r>
            <a:r>
              <a:rPr lang="en"/>
              <a:t> </a:t>
            </a:r>
            <a:endParaRPr/>
          </a:p>
        </p:txBody>
      </p:sp>
      <p:sp>
        <p:nvSpPr>
          <p:cNvPr id="1563" name="Google Shape;1563;p5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the game</a:t>
            </a:r>
            <a:endParaRPr/>
          </a:p>
        </p:txBody>
      </p:sp>
      <p:grpSp>
        <p:nvGrpSpPr>
          <p:cNvPr id="1564" name="Google Shape;1564;p56"/>
          <p:cNvGrpSpPr/>
          <p:nvPr/>
        </p:nvGrpSpPr>
        <p:grpSpPr>
          <a:xfrm>
            <a:off x="4348362" y="1297494"/>
            <a:ext cx="1323876" cy="2420329"/>
            <a:chOff x="6417224" y="2247097"/>
            <a:chExt cx="951950" cy="1740368"/>
          </a:xfrm>
        </p:grpSpPr>
        <p:sp>
          <p:nvSpPr>
            <p:cNvPr id="1565" name="Google Shape;1565;p56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6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6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6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6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6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6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56"/>
          <p:cNvGrpSpPr/>
          <p:nvPr/>
        </p:nvGrpSpPr>
        <p:grpSpPr>
          <a:xfrm>
            <a:off x="1799637" y="1262632"/>
            <a:ext cx="1323876" cy="2420329"/>
            <a:chOff x="6417224" y="2247097"/>
            <a:chExt cx="951950" cy="1740368"/>
          </a:xfrm>
        </p:grpSpPr>
        <p:sp>
          <p:nvSpPr>
            <p:cNvPr id="1573" name="Google Shape;1573;p56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6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6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6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6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6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6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56"/>
          <p:cNvGrpSpPr/>
          <p:nvPr/>
        </p:nvGrpSpPr>
        <p:grpSpPr>
          <a:xfrm>
            <a:off x="6698437" y="1275257"/>
            <a:ext cx="1323876" cy="2420329"/>
            <a:chOff x="6417224" y="2247097"/>
            <a:chExt cx="951950" cy="1740368"/>
          </a:xfrm>
        </p:grpSpPr>
        <p:sp>
          <p:nvSpPr>
            <p:cNvPr id="1581" name="Google Shape;1581;p56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6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6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6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6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6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6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8" name="Google Shape;15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326" y="1372025"/>
            <a:ext cx="1155062" cy="20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925" y="1406888"/>
            <a:ext cx="1155075" cy="20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56"/>
          <p:cNvPicPr preferRelativeResize="0"/>
          <p:nvPr/>
        </p:nvPicPr>
        <p:blipFill/>
        <p:spPr>
          <a:xfrm>
            <a:off x="6800250" y="1470975"/>
            <a:ext cx="1155075" cy="208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1" name="Google Shape;1591;p56"/>
          <p:cNvGrpSpPr/>
          <p:nvPr/>
        </p:nvGrpSpPr>
        <p:grpSpPr>
          <a:xfrm>
            <a:off x="3724252" y="1297513"/>
            <a:ext cx="338852" cy="2014657"/>
            <a:chOff x="7771352" y="1698225"/>
            <a:chExt cx="338852" cy="2014657"/>
          </a:xfrm>
        </p:grpSpPr>
        <p:sp>
          <p:nvSpPr>
            <p:cNvPr id="1592" name="Google Shape;1592;p56"/>
            <p:cNvSpPr/>
            <p:nvPr/>
          </p:nvSpPr>
          <p:spPr>
            <a:xfrm>
              <a:off x="7771352" y="1698225"/>
              <a:ext cx="338852" cy="2014657"/>
            </a:xfrm>
            <a:custGeom>
              <a:avLst/>
              <a:gdLst/>
              <a:ahLst/>
              <a:cxnLst/>
              <a:rect l="l" t="t" r="r" b="b"/>
              <a:pathLst>
                <a:path w="6831" h="40614" extrusionOk="0">
                  <a:moveTo>
                    <a:pt x="6666" y="152"/>
                  </a:moveTo>
                  <a:lnTo>
                    <a:pt x="6666" y="40450"/>
                  </a:lnTo>
                  <a:lnTo>
                    <a:pt x="164" y="40450"/>
                  </a:lnTo>
                  <a:lnTo>
                    <a:pt x="164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30" y="40613"/>
                  </a:lnTo>
                  <a:lnTo>
                    <a:pt x="6830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6"/>
            <p:cNvSpPr/>
            <p:nvPr/>
          </p:nvSpPr>
          <p:spPr>
            <a:xfrm>
              <a:off x="7779487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0"/>
                  </a:moveTo>
                  <a:cubicBezTo>
                    <a:pt x="618" y="0"/>
                    <a:pt x="0" y="630"/>
                    <a:pt x="0" y="1399"/>
                  </a:cubicBezTo>
                  <a:cubicBezTo>
                    <a:pt x="0" y="2168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68"/>
                    <a:pt x="6502" y="1399"/>
                  </a:cubicBezTo>
                  <a:cubicBezTo>
                    <a:pt x="6502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6"/>
            <p:cNvSpPr/>
            <p:nvPr/>
          </p:nvSpPr>
          <p:spPr>
            <a:xfrm>
              <a:off x="7779487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6"/>
            <p:cNvSpPr/>
            <p:nvPr/>
          </p:nvSpPr>
          <p:spPr>
            <a:xfrm>
              <a:off x="7779487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5126" y="0"/>
                  </a:moveTo>
                  <a:cubicBezTo>
                    <a:pt x="5119" y="0"/>
                    <a:pt x="5111" y="1"/>
                    <a:pt x="5104" y="1"/>
                  </a:cubicBezTo>
                  <a:lnTo>
                    <a:pt x="1399" y="1"/>
                  </a:lnTo>
                  <a:cubicBezTo>
                    <a:pt x="618" y="1"/>
                    <a:pt x="0" y="618"/>
                    <a:pt x="0" y="1387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04" y="2785"/>
                  </a:lnTo>
                  <a:cubicBezTo>
                    <a:pt x="5872" y="2785"/>
                    <a:pt x="6502" y="2155"/>
                    <a:pt x="6502" y="1387"/>
                  </a:cubicBezTo>
                  <a:cubicBezTo>
                    <a:pt x="6502" y="626"/>
                    <a:pt x="5885" y="0"/>
                    <a:pt x="5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6"/>
            <p:cNvSpPr/>
            <p:nvPr/>
          </p:nvSpPr>
          <p:spPr>
            <a:xfrm>
              <a:off x="7779487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6" y="1"/>
                  </a:moveTo>
                  <a:cubicBezTo>
                    <a:pt x="618" y="1"/>
                    <a:pt x="0" y="631"/>
                    <a:pt x="0" y="1399"/>
                  </a:cubicBezTo>
                  <a:cubicBezTo>
                    <a:pt x="0" y="2168"/>
                    <a:pt x="618" y="2786"/>
                    <a:pt x="1386" y="2786"/>
                  </a:cubicBezTo>
                  <a:lnTo>
                    <a:pt x="5104" y="2786"/>
                  </a:lnTo>
                  <a:cubicBezTo>
                    <a:pt x="5872" y="2786"/>
                    <a:pt x="6502" y="2168"/>
                    <a:pt x="6502" y="1399"/>
                  </a:cubicBezTo>
                  <a:cubicBezTo>
                    <a:pt x="6502" y="631"/>
                    <a:pt x="5872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6"/>
            <p:cNvSpPr/>
            <p:nvPr/>
          </p:nvSpPr>
          <p:spPr>
            <a:xfrm>
              <a:off x="7779487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56"/>
          <p:cNvGrpSpPr/>
          <p:nvPr/>
        </p:nvGrpSpPr>
        <p:grpSpPr>
          <a:xfrm>
            <a:off x="6067151" y="1356913"/>
            <a:ext cx="338207" cy="2014657"/>
            <a:chOff x="6905926" y="1698225"/>
            <a:chExt cx="338207" cy="2014657"/>
          </a:xfrm>
        </p:grpSpPr>
        <p:sp>
          <p:nvSpPr>
            <p:cNvPr id="1599" name="Google Shape;1599;p56"/>
            <p:cNvSpPr/>
            <p:nvPr/>
          </p:nvSpPr>
          <p:spPr>
            <a:xfrm>
              <a:off x="6905926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67" y="152"/>
                  </a:moveTo>
                  <a:lnTo>
                    <a:pt x="6667" y="40450"/>
                  </a:lnTo>
                  <a:lnTo>
                    <a:pt x="165" y="40450"/>
                  </a:lnTo>
                  <a:lnTo>
                    <a:pt x="165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18" y="40613"/>
                  </a:lnTo>
                  <a:lnTo>
                    <a:pt x="68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6"/>
            <p:cNvSpPr/>
            <p:nvPr/>
          </p:nvSpPr>
          <p:spPr>
            <a:xfrm>
              <a:off x="6914061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0"/>
                  </a:moveTo>
                  <a:cubicBezTo>
                    <a:pt x="618" y="0"/>
                    <a:pt x="1" y="630"/>
                    <a:pt x="1" y="1399"/>
                  </a:cubicBezTo>
                  <a:cubicBezTo>
                    <a:pt x="1" y="2168"/>
                    <a:pt x="618" y="2785"/>
                    <a:pt x="1387" y="2785"/>
                  </a:cubicBezTo>
                  <a:lnTo>
                    <a:pt x="5104" y="2785"/>
                  </a:lnTo>
                  <a:cubicBezTo>
                    <a:pt x="5873" y="2785"/>
                    <a:pt x="6503" y="2168"/>
                    <a:pt x="6503" y="1399"/>
                  </a:cubicBezTo>
                  <a:cubicBezTo>
                    <a:pt x="6503" y="630"/>
                    <a:pt x="5873" y="0"/>
                    <a:pt x="5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6"/>
            <p:cNvSpPr/>
            <p:nvPr/>
          </p:nvSpPr>
          <p:spPr>
            <a:xfrm>
              <a:off x="6914061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6"/>
            <p:cNvSpPr/>
            <p:nvPr/>
          </p:nvSpPr>
          <p:spPr>
            <a:xfrm>
              <a:off x="6913466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18"/>
                    <a:pt x="0" y="1387"/>
                  </a:cubicBezTo>
                  <a:cubicBezTo>
                    <a:pt x="0" y="2155"/>
                    <a:pt x="630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7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6"/>
            <p:cNvSpPr/>
            <p:nvPr/>
          </p:nvSpPr>
          <p:spPr>
            <a:xfrm>
              <a:off x="6913466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31"/>
                    <a:pt x="0" y="1399"/>
                  </a:cubicBezTo>
                  <a:cubicBezTo>
                    <a:pt x="0" y="2168"/>
                    <a:pt x="630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399"/>
                  </a:cubicBezTo>
                  <a:cubicBezTo>
                    <a:pt x="6502" y="631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>
              <a:off x="6913466" y="238019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0"/>
                  </a:moveTo>
                  <a:cubicBezTo>
                    <a:pt x="618" y="0"/>
                    <a:pt x="0" y="618"/>
                    <a:pt x="0" y="1386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6"/>
                  </a:cubicBezTo>
                  <a:cubicBezTo>
                    <a:pt x="6502" y="618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>
              <a:off x="6913466" y="2145164"/>
              <a:ext cx="322581" cy="138795"/>
            </a:xfrm>
            <a:custGeom>
              <a:avLst/>
              <a:gdLst/>
              <a:ahLst/>
              <a:cxnLst/>
              <a:rect l="l" t="t" r="r" b="b"/>
              <a:pathLst>
                <a:path w="6503" h="2798" extrusionOk="0">
                  <a:moveTo>
                    <a:pt x="1399" y="0"/>
                  </a:moveTo>
                  <a:cubicBezTo>
                    <a:pt x="630" y="0"/>
                    <a:pt x="0" y="631"/>
                    <a:pt x="0" y="1399"/>
                  </a:cubicBezTo>
                  <a:cubicBezTo>
                    <a:pt x="0" y="2168"/>
                    <a:pt x="630" y="2798"/>
                    <a:pt x="1399" y="2798"/>
                  </a:cubicBezTo>
                  <a:lnTo>
                    <a:pt x="5116" y="2798"/>
                  </a:lnTo>
                  <a:cubicBezTo>
                    <a:pt x="5885" y="2798"/>
                    <a:pt x="6502" y="2168"/>
                    <a:pt x="6502" y="1399"/>
                  </a:cubicBezTo>
                  <a:cubicBezTo>
                    <a:pt x="6502" y="631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>
              <a:off x="6914061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56"/>
          <p:cNvGrpSpPr/>
          <p:nvPr/>
        </p:nvGrpSpPr>
        <p:grpSpPr>
          <a:xfrm>
            <a:off x="1176175" y="1356913"/>
            <a:ext cx="338207" cy="2014657"/>
            <a:chOff x="6048625" y="1698225"/>
            <a:chExt cx="338207" cy="2014657"/>
          </a:xfrm>
        </p:grpSpPr>
        <p:sp>
          <p:nvSpPr>
            <p:cNvPr id="1608" name="Google Shape;1608;p56"/>
            <p:cNvSpPr/>
            <p:nvPr/>
          </p:nvSpPr>
          <p:spPr>
            <a:xfrm>
              <a:off x="6048625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54" y="152"/>
                  </a:moveTo>
                  <a:lnTo>
                    <a:pt x="6654" y="40450"/>
                  </a:lnTo>
                  <a:lnTo>
                    <a:pt x="151" y="4045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40613"/>
                  </a:lnTo>
                  <a:lnTo>
                    <a:pt x="6817" y="40613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>
              <a:off x="6056115" y="3318418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0"/>
                  </a:moveTo>
                  <a:cubicBezTo>
                    <a:pt x="631" y="0"/>
                    <a:pt x="0" y="630"/>
                    <a:pt x="0" y="1399"/>
                  </a:cubicBezTo>
                  <a:cubicBezTo>
                    <a:pt x="0" y="2168"/>
                    <a:pt x="631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3" y="2168"/>
                    <a:pt x="6515" y="1399"/>
                  </a:cubicBezTo>
                  <a:cubicBezTo>
                    <a:pt x="6515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>
              <a:off x="6056115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03" y="1400"/>
                  </a:cubicBezTo>
                  <a:cubicBezTo>
                    <a:pt x="6503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>
              <a:off x="6056115" y="3566541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15" y="1400"/>
                  </a:cubicBezTo>
                  <a:cubicBezTo>
                    <a:pt x="6515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2" name="Google Shape;1612;p56"/>
          <p:cNvSpPr txBox="1">
            <a:spLocks noGrp="1"/>
          </p:cNvSpPr>
          <p:nvPr>
            <p:ph type="subTitle" idx="3"/>
          </p:nvPr>
        </p:nvSpPr>
        <p:spPr>
          <a:xfrm>
            <a:off x="5781900" y="3458938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Hard</a:t>
            </a:r>
            <a:endParaRPr sz="2200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613" name="Google Shape;1613;p56"/>
          <p:cNvSpPr txBox="1">
            <a:spLocks noGrp="1"/>
          </p:cNvSpPr>
          <p:nvPr>
            <p:ph type="subTitle" idx="3"/>
          </p:nvPr>
        </p:nvSpPr>
        <p:spPr>
          <a:xfrm>
            <a:off x="890925" y="3490263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Easy</a:t>
            </a:r>
            <a:endParaRPr sz="220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614" name="Google Shape;1614;p56"/>
          <p:cNvSpPr txBox="1">
            <a:spLocks noGrp="1"/>
          </p:cNvSpPr>
          <p:nvPr>
            <p:ph type="subTitle" idx="3"/>
          </p:nvPr>
        </p:nvSpPr>
        <p:spPr>
          <a:xfrm>
            <a:off x="3239975" y="3455438"/>
            <a:ext cx="11550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Medium</a:t>
            </a:r>
            <a:endParaRPr sz="2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615" name="Google Shape;1615;p56"/>
          <p:cNvSpPr txBox="1"/>
          <p:nvPr/>
        </p:nvSpPr>
        <p:spPr>
          <a:xfrm>
            <a:off x="695025" y="4791725"/>
            <a:ext cx="32340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- Implemented Alternative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16" name="Google Shape;161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675" y="1384638"/>
            <a:ext cx="1155075" cy="20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57"/>
          <p:cNvSpPr txBox="1">
            <a:spLocks noGrp="1"/>
          </p:cNvSpPr>
          <p:nvPr>
            <p:ph type="ctrTitle"/>
          </p:nvPr>
        </p:nvSpPr>
        <p:spPr>
          <a:xfrm>
            <a:off x="466425" y="411675"/>
            <a:ext cx="4020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 of the DFA</a:t>
            </a:r>
            <a:endParaRPr/>
          </a:p>
        </p:txBody>
      </p:sp>
      <p:sp>
        <p:nvSpPr>
          <p:cNvPr id="1622" name="Google Shape;1622;p57"/>
          <p:cNvSpPr txBox="1"/>
          <p:nvPr/>
        </p:nvSpPr>
        <p:spPr>
          <a:xfrm>
            <a:off x="323475" y="1470725"/>
            <a:ext cx="5227200" cy="29022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623" name="Google Shape;1623;p57"/>
          <p:cNvCxnSpPr>
            <a:stCxn id="1622" idx="3"/>
          </p:cNvCxnSpPr>
          <p:nvPr/>
        </p:nvCxnSpPr>
        <p:spPr>
          <a:xfrm>
            <a:off x="5550675" y="2921825"/>
            <a:ext cx="717900" cy="8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4" name="Google Shape;1624;p57"/>
          <p:cNvSpPr txBox="1"/>
          <p:nvPr/>
        </p:nvSpPr>
        <p:spPr>
          <a:xfrm>
            <a:off x="6310325" y="1478699"/>
            <a:ext cx="2502600" cy="2620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625" name="Google Shape;1625;p57"/>
          <p:cNvGrpSpPr/>
          <p:nvPr/>
        </p:nvGrpSpPr>
        <p:grpSpPr>
          <a:xfrm>
            <a:off x="5652713" y="3190726"/>
            <a:ext cx="555569" cy="526976"/>
            <a:chOff x="850092" y="3352934"/>
            <a:chExt cx="369517" cy="375660"/>
          </a:xfrm>
        </p:grpSpPr>
        <p:sp>
          <p:nvSpPr>
            <p:cNvPr id="1626" name="Google Shape;1626;p57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1" name="Google Shape;1631;p57"/>
          <p:cNvSpPr/>
          <p:nvPr/>
        </p:nvSpPr>
        <p:spPr>
          <a:xfrm>
            <a:off x="925050" y="4154025"/>
            <a:ext cx="8218881" cy="989357"/>
          </a:xfrm>
          <a:custGeom>
            <a:avLst/>
            <a:gdLst/>
            <a:ahLst/>
            <a:cxnLst/>
            <a:rect l="l" t="t" r="r" b="b"/>
            <a:pathLst>
              <a:path w="330175" h="85271" extrusionOk="0">
                <a:moveTo>
                  <a:pt x="0" y="85271"/>
                </a:moveTo>
                <a:lnTo>
                  <a:pt x="28258" y="52551"/>
                </a:lnTo>
                <a:lnTo>
                  <a:pt x="79321" y="85271"/>
                </a:lnTo>
                <a:lnTo>
                  <a:pt x="145753" y="61475"/>
                </a:lnTo>
                <a:lnTo>
                  <a:pt x="158643" y="82792"/>
                </a:lnTo>
                <a:lnTo>
                  <a:pt x="235485" y="44619"/>
                </a:lnTo>
                <a:lnTo>
                  <a:pt x="245896" y="66928"/>
                </a:lnTo>
                <a:lnTo>
                  <a:pt x="253828" y="58500"/>
                </a:lnTo>
                <a:lnTo>
                  <a:pt x="267710" y="84279"/>
                </a:lnTo>
                <a:lnTo>
                  <a:pt x="330175" y="0"/>
                </a:lnTo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632" name="Google Shape;1632;p57"/>
          <p:cNvPicPr preferRelativeResize="0"/>
          <p:nvPr/>
        </p:nvPicPr>
        <p:blipFill rotWithShape="1">
          <a:blip r:embed="rId3">
            <a:alphaModFix/>
          </a:blip>
          <a:srcRect r="11071"/>
          <a:stretch/>
        </p:blipFill>
        <p:spPr>
          <a:xfrm>
            <a:off x="399675" y="1355325"/>
            <a:ext cx="5115800" cy="26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57"/>
          <p:cNvPicPr preferRelativeResize="0"/>
          <p:nvPr/>
        </p:nvPicPr>
        <p:blipFill rotWithShape="1">
          <a:blip r:embed="rId4">
            <a:alphaModFix/>
          </a:blip>
          <a:srcRect t="4112" b="921"/>
          <a:stretch/>
        </p:blipFill>
        <p:spPr>
          <a:xfrm>
            <a:off x="6379975" y="1364013"/>
            <a:ext cx="2363300" cy="26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57"/>
          <p:cNvSpPr txBox="1">
            <a:spLocks noGrp="1"/>
          </p:cNvSpPr>
          <p:nvPr>
            <p:ph type="subTitle" idx="4294967295"/>
          </p:nvPr>
        </p:nvSpPr>
        <p:spPr>
          <a:xfrm>
            <a:off x="6618100" y="4099625"/>
            <a:ext cx="1247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DFA send  to the lerner . . .</a:t>
            </a:r>
            <a:endParaRPr sz="1300"/>
          </a:p>
        </p:txBody>
      </p:sp>
      <p:grpSp>
        <p:nvGrpSpPr>
          <p:cNvPr id="1635" name="Google Shape;1635;p57"/>
          <p:cNvGrpSpPr/>
          <p:nvPr/>
        </p:nvGrpSpPr>
        <p:grpSpPr>
          <a:xfrm>
            <a:off x="7798602" y="4226322"/>
            <a:ext cx="337567" cy="324403"/>
            <a:chOff x="5037700" y="2430325"/>
            <a:chExt cx="75950" cy="65850"/>
          </a:xfrm>
        </p:grpSpPr>
        <p:sp>
          <p:nvSpPr>
            <p:cNvPr id="1636" name="Google Shape;1636;p57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8" name="Google Shape;1638;p57"/>
          <p:cNvSpPr txBox="1">
            <a:spLocks noGrp="1"/>
          </p:cNvSpPr>
          <p:nvPr>
            <p:ph type="subTitle" idx="4294967295"/>
          </p:nvPr>
        </p:nvSpPr>
        <p:spPr>
          <a:xfrm>
            <a:off x="5554875" y="2236875"/>
            <a:ext cx="7857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Traces</a:t>
            </a:r>
            <a:br>
              <a:rPr lang="en" sz="1600"/>
            </a:br>
            <a:r>
              <a:rPr lang="en" sz="1600"/>
              <a:t>L*</a:t>
            </a:r>
            <a:endParaRPr sz="1600"/>
          </a:p>
        </p:txBody>
      </p:sp>
      <p:sp>
        <p:nvSpPr>
          <p:cNvPr id="1639" name="Google Shape;1639;p57"/>
          <p:cNvSpPr txBox="1">
            <a:spLocks noGrp="1"/>
          </p:cNvSpPr>
          <p:nvPr>
            <p:ph type="ctrTitle" idx="4294967295"/>
          </p:nvPr>
        </p:nvSpPr>
        <p:spPr>
          <a:xfrm>
            <a:off x="2096625" y="1000288"/>
            <a:ext cx="1680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—TRUE DFA</a:t>
            </a:r>
            <a:endParaRPr sz="2200"/>
          </a:p>
        </p:txBody>
      </p:sp>
      <p:sp>
        <p:nvSpPr>
          <p:cNvPr id="1640" name="Google Shape;1640;p57"/>
          <p:cNvSpPr txBox="1">
            <a:spLocks noGrp="1"/>
          </p:cNvSpPr>
          <p:nvPr>
            <p:ph type="ctrTitle" idx="4294967295"/>
          </p:nvPr>
        </p:nvSpPr>
        <p:spPr>
          <a:xfrm>
            <a:off x="6379925" y="1000950"/>
            <a:ext cx="23634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—GENERALIZED DFA</a:t>
            </a:r>
            <a:endParaRPr sz="2200"/>
          </a:p>
        </p:txBody>
      </p:sp>
      <p:sp>
        <p:nvSpPr>
          <p:cNvPr id="1641" name="Google Shape;1641;p57"/>
          <p:cNvSpPr txBox="1"/>
          <p:nvPr/>
        </p:nvSpPr>
        <p:spPr>
          <a:xfrm>
            <a:off x="695025" y="44869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- Obtained DFA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58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Learned Agents + RB</a:t>
            </a:r>
            <a:endParaRPr/>
          </a:p>
        </p:txBody>
      </p:sp>
      <p:sp>
        <p:nvSpPr>
          <p:cNvPr id="1647" name="Google Shape;1647;p58"/>
          <p:cNvSpPr txBox="1">
            <a:spLocks noGrp="1"/>
          </p:cNvSpPr>
          <p:nvPr>
            <p:ph type="subTitle" idx="1"/>
          </p:nvPr>
        </p:nvSpPr>
        <p:spPr>
          <a:xfrm>
            <a:off x="2459151" y="2375825"/>
            <a:ext cx="172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able to team up with the second paddle to get more reward</a:t>
            </a:r>
            <a:endParaRPr/>
          </a:p>
        </p:txBody>
      </p:sp>
      <p:sp>
        <p:nvSpPr>
          <p:cNvPr id="1648" name="Google Shape;1648;p58"/>
          <p:cNvSpPr txBox="1">
            <a:spLocks noGrp="1"/>
          </p:cNvSpPr>
          <p:nvPr>
            <p:ph type="subTitle" idx="3"/>
          </p:nvPr>
        </p:nvSpPr>
        <p:spPr>
          <a:xfrm>
            <a:off x="4842825" y="2375825"/>
            <a:ext cx="1929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the XY-Plane movement, it learned how to solve the task</a:t>
            </a:r>
            <a:endParaRPr/>
          </a:p>
        </p:txBody>
      </p:sp>
      <p:cxnSp>
        <p:nvCxnSpPr>
          <p:cNvPr id="1649" name="Google Shape;1649;p58"/>
          <p:cNvCxnSpPr/>
          <p:nvPr/>
        </p:nvCxnSpPr>
        <p:spPr>
          <a:xfrm rot="-5400000" flipH="1">
            <a:off x="615275" y="1444500"/>
            <a:ext cx="2970600" cy="2558100"/>
          </a:xfrm>
          <a:prstGeom prst="bentConnector3">
            <a:avLst>
              <a:gd name="adj1" fmla="val 998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0" name="Google Shape;1650;p58"/>
          <p:cNvCxnSpPr/>
          <p:nvPr/>
        </p:nvCxnSpPr>
        <p:spPr>
          <a:xfrm rot="5400000">
            <a:off x="5915025" y="1885850"/>
            <a:ext cx="2882400" cy="1725300"/>
          </a:xfrm>
          <a:prstGeom prst="bentConnector3">
            <a:avLst>
              <a:gd name="adj1" fmla="val 100376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1" name="Google Shape;1651;p58"/>
          <p:cNvSpPr/>
          <p:nvPr/>
        </p:nvSpPr>
        <p:spPr>
          <a:xfrm>
            <a:off x="6188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58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58"/>
          <p:cNvGrpSpPr/>
          <p:nvPr/>
        </p:nvGrpSpPr>
        <p:grpSpPr>
          <a:xfrm>
            <a:off x="1113887" y="1543769"/>
            <a:ext cx="1323876" cy="2420329"/>
            <a:chOff x="6417224" y="2247097"/>
            <a:chExt cx="951950" cy="1740368"/>
          </a:xfrm>
        </p:grpSpPr>
        <p:sp>
          <p:nvSpPr>
            <p:cNvPr id="1654" name="Google Shape;1654;p58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8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8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8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8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8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8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58"/>
          <p:cNvGrpSpPr/>
          <p:nvPr/>
        </p:nvGrpSpPr>
        <p:grpSpPr>
          <a:xfrm>
            <a:off x="6772437" y="1513394"/>
            <a:ext cx="1323876" cy="2420329"/>
            <a:chOff x="6417224" y="2247097"/>
            <a:chExt cx="951950" cy="1740368"/>
          </a:xfrm>
        </p:grpSpPr>
        <p:sp>
          <p:nvSpPr>
            <p:cNvPr id="1662" name="Google Shape;1662;p58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8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8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8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58"/>
          <p:cNvGrpSpPr/>
          <p:nvPr/>
        </p:nvGrpSpPr>
        <p:grpSpPr>
          <a:xfrm>
            <a:off x="2466797" y="4093757"/>
            <a:ext cx="4594825" cy="486595"/>
            <a:chOff x="3834069" y="3099580"/>
            <a:chExt cx="2413629" cy="255605"/>
          </a:xfrm>
        </p:grpSpPr>
        <p:grpSp>
          <p:nvGrpSpPr>
            <p:cNvPr id="1670" name="Google Shape;1670;p58"/>
            <p:cNvGrpSpPr/>
            <p:nvPr/>
          </p:nvGrpSpPr>
          <p:grpSpPr>
            <a:xfrm>
              <a:off x="3834069" y="3099580"/>
              <a:ext cx="1129846" cy="255605"/>
              <a:chOff x="3834069" y="3099580"/>
              <a:chExt cx="1129846" cy="255605"/>
            </a:xfrm>
          </p:grpSpPr>
          <p:sp>
            <p:nvSpPr>
              <p:cNvPr id="1671" name="Google Shape;1671;p58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8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3" name="Google Shape;1673;p58"/>
            <p:cNvGrpSpPr/>
            <p:nvPr/>
          </p:nvGrpSpPr>
          <p:grpSpPr>
            <a:xfrm>
              <a:off x="4960453" y="3099580"/>
              <a:ext cx="1287244" cy="255605"/>
              <a:chOff x="4960453" y="3099580"/>
              <a:chExt cx="1287244" cy="255605"/>
            </a:xfrm>
          </p:grpSpPr>
          <p:sp>
            <p:nvSpPr>
              <p:cNvPr id="1674" name="Google Shape;1674;p58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8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76" name="Google Shape;16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500" y="1660925"/>
            <a:ext cx="1184650" cy="20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050" y="1625200"/>
            <a:ext cx="1184650" cy="20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58"/>
          <p:cNvSpPr/>
          <p:nvPr/>
        </p:nvSpPr>
        <p:spPr>
          <a:xfrm>
            <a:off x="5599874" y="1960317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58"/>
          <p:cNvSpPr/>
          <p:nvPr/>
        </p:nvSpPr>
        <p:spPr>
          <a:xfrm>
            <a:off x="3114038" y="1960317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0" name="Google Shape;1680;p58"/>
          <p:cNvGrpSpPr/>
          <p:nvPr/>
        </p:nvGrpSpPr>
        <p:grpSpPr>
          <a:xfrm>
            <a:off x="3158265" y="2029540"/>
            <a:ext cx="327085" cy="277080"/>
            <a:chOff x="2770052" y="2009628"/>
            <a:chExt cx="327085" cy="277080"/>
          </a:xfrm>
        </p:grpSpPr>
        <p:sp>
          <p:nvSpPr>
            <p:cNvPr id="1681" name="Google Shape;1681;p58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58"/>
          <p:cNvGrpSpPr/>
          <p:nvPr/>
        </p:nvGrpSpPr>
        <p:grpSpPr>
          <a:xfrm>
            <a:off x="5643633" y="2005934"/>
            <a:ext cx="327976" cy="324316"/>
            <a:chOff x="7528096" y="2450059"/>
            <a:chExt cx="327976" cy="324316"/>
          </a:xfrm>
        </p:grpSpPr>
        <p:sp>
          <p:nvSpPr>
            <p:cNvPr id="1684" name="Google Shape;1684;p58"/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58"/>
          <p:cNvSpPr txBox="1"/>
          <p:nvPr/>
        </p:nvSpPr>
        <p:spPr>
          <a:xfrm>
            <a:off x="6950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- Learned Agents</a:t>
            </a:r>
            <a:endParaRPr sz="1000" i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59"/>
          <p:cNvSpPr txBox="1">
            <a:spLocks noGrp="1"/>
          </p:cNvSpPr>
          <p:nvPr>
            <p:ph type="ctrTitle" idx="8"/>
          </p:nvPr>
        </p:nvSpPr>
        <p:spPr>
          <a:xfrm>
            <a:off x="618825" y="7164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695" name="Google Shape;1695;p59"/>
          <p:cNvSpPr txBox="1">
            <a:spLocks noGrp="1"/>
          </p:cNvSpPr>
          <p:nvPr>
            <p:ph type="body" idx="4294967295"/>
          </p:nvPr>
        </p:nvSpPr>
        <p:spPr>
          <a:xfrm>
            <a:off x="618825" y="1620375"/>
            <a:ext cx="7450200" cy="21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approach presented in the paper, is able to perform </a:t>
            </a:r>
            <a:r>
              <a:rPr lang="en" sz="1500" b="1">
                <a:solidFill>
                  <a:schemeClr val="accent2"/>
                </a:solidFill>
              </a:rPr>
              <a:t>Imitation Learning</a:t>
            </a:r>
            <a:r>
              <a:rPr lang="en" sz="1500"/>
              <a:t> between </a:t>
            </a:r>
            <a:r>
              <a:rPr lang="en" sz="1500" b="1">
                <a:solidFill>
                  <a:schemeClr val="accent2"/>
                </a:solidFill>
              </a:rPr>
              <a:t>heterogeneous </a:t>
            </a:r>
            <a:r>
              <a:rPr lang="en" sz="1500"/>
              <a:t>agents with different state spaces.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implementation manages to use </a:t>
            </a:r>
            <a:r>
              <a:rPr lang="en" sz="1500" b="1">
                <a:solidFill>
                  <a:schemeClr val="accent3"/>
                </a:solidFill>
              </a:rPr>
              <a:t>Inverse Reinforcement Learning</a:t>
            </a:r>
            <a:r>
              <a:rPr lang="en" sz="1500"/>
              <a:t> to represent the experts behaviour in form of a DFA.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Experimenting across several cases of study proves the </a:t>
            </a:r>
            <a:r>
              <a:rPr lang="en" sz="1500" b="1">
                <a:solidFill>
                  <a:schemeClr val="accent4"/>
                </a:solidFill>
              </a:rPr>
              <a:t>effectiveness </a:t>
            </a:r>
            <a:r>
              <a:rPr lang="en" sz="1500"/>
              <a:t>and </a:t>
            </a:r>
            <a:r>
              <a:rPr lang="en" sz="1500" b="1">
                <a:solidFill>
                  <a:schemeClr val="accent4"/>
                </a:solidFill>
              </a:rPr>
              <a:t>robustness </a:t>
            </a:r>
            <a:r>
              <a:rPr lang="en" sz="1500"/>
              <a:t>of the approach.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Given enough traces, the learner agent is capable of outperform a failed expert like in this specific case.</a:t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60"/>
          <p:cNvSpPr txBox="1">
            <a:spLocks noGrp="1"/>
          </p:cNvSpPr>
          <p:nvPr>
            <p:ph type="body" idx="1"/>
          </p:nvPr>
        </p:nvSpPr>
        <p:spPr>
          <a:xfrm>
            <a:off x="596700" y="1524075"/>
            <a:ext cx="7950600" cy="14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[1] De Giacomo, Giuseppe, et al. “Imitation Learning over Heterogeneous Agents with Restraining Bolts.” Association for the Advancement of Artificial Intelligence. 2020.</a:t>
            </a:r>
            <a:endParaRPr sz="150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[2] Gaon, Brafman. “Reinforcement Learning with Non-Markovian Rewards.” Association for the Advancement of Artificial Intelligence. 2020.</a:t>
            </a:r>
            <a:endParaRPr sz="1500"/>
          </a:p>
        </p:txBody>
      </p:sp>
      <p:sp>
        <p:nvSpPr>
          <p:cNvPr id="1701" name="Google Shape;1701;p60"/>
          <p:cNvSpPr txBox="1">
            <a:spLocks noGrp="1"/>
          </p:cNvSpPr>
          <p:nvPr>
            <p:ph type="ctrTitle" idx="4294967295"/>
          </p:nvPr>
        </p:nvSpPr>
        <p:spPr>
          <a:xfrm>
            <a:off x="596700" y="565275"/>
            <a:ext cx="214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02" name="Google Shape;1702;p60"/>
          <p:cNvSpPr txBox="1">
            <a:spLocks noGrp="1"/>
          </p:cNvSpPr>
          <p:nvPr>
            <p:ph type="subTitle" idx="4294967295"/>
          </p:nvPr>
        </p:nvSpPr>
        <p:spPr>
          <a:xfrm>
            <a:off x="4004400" y="4692000"/>
            <a:ext cx="1503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* Template by </a:t>
            </a:r>
            <a:r>
              <a:rPr lang="en" sz="900">
                <a:solidFill>
                  <a:schemeClr val="accent1"/>
                </a:solidFill>
              </a:rPr>
              <a:t>Slidesgo </a:t>
            </a:r>
            <a:br>
              <a:rPr lang="en" sz="900">
                <a:solidFill>
                  <a:schemeClr val="accent1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* Icons by </a:t>
            </a:r>
            <a:r>
              <a:rPr lang="en" sz="900">
                <a:solidFill>
                  <a:schemeClr val="accent2"/>
                </a:solidFill>
              </a:rPr>
              <a:t>Flaticon</a:t>
            </a:r>
            <a:endParaRPr sz="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Google Shape;1707;p6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8"/>
          <p:cNvSpPr txBox="1">
            <a:spLocks noGrp="1"/>
          </p:cNvSpPr>
          <p:nvPr>
            <p:ph type="ctrTitle"/>
          </p:nvPr>
        </p:nvSpPr>
        <p:spPr>
          <a:xfrm>
            <a:off x="1057275" y="362625"/>
            <a:ext cx="6725400" cy="79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rgbClr val="CC0000"/>
                </a:highlight>
              </a:rPr>
              <a:t>Problems</a:t>
            </a:r>
            <a:endParaRPr sz="3500">
              <a:highlight>
                <a:srgbClr val="CC0000"/>
              </a:highlight>
            </a:endParaRPr>
          </a:p>
        </p:txBody>
      </p:sp>
      <p:sp>
        <p:nvSpPr>
          <p:cNvPr id="537" name="Google Shape;537;p28"/>
          <p:cNvSpPr txBox="1">
            <a:spLocks noGrp="1"/>
          </p:cNvSpPr>
          <p:nvPr>
            <p:ph type="subTitle" idx="1"/>
          </p:nvPr>
        </p:nvSpPr>
        <p:spPr>
          <a:xfrm>
            <a:off x="485850" y="1265475"/>
            <a:ext cx="3350700" cy="8979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Typical IRL solutions rely on a </a:t>
            </a:r>
            <a:r>
              <a:rPr lang="en" sz="1400" b="1"/>
              <a:t>numerical</a:t>
            </a:r>
            <a:r>
              <a:rPr lang="en" sz="1400"/>
              <a:t> representation of the reward function.</a:t>
            </a:r>
            <a:endParaRPr sz="1400"/>
          </a:p>
        </p:txBody>
      </p:sp>
      <p:sp>
        <p:nvSpPr>
          <p:cNvPr id="538" name="Google Shape;538;p28"/>
          <p:cNvSpPr txBox="1">
            <a:spLocks noGrp="1"/>
          </p:cNvSpPr>
          <p:nvPr>
            <p:ph type="subTitle" idx="1"/>
          </p:nvPr>
        </p:nvSpPr>
        <p:spPr>
          <a:xfrm>
            <a:off x="485850" y="2565700"/>
            <a:ext cx="3350700" cy="1668300"/>
          </a:xfrm>
          <a:prstGeom prst="rect">
            <a:avLst/>
          </a:prstGeom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the paper they describe a IL method where the execution traces generated by the expert agent, possibly via planning, are used to produce a </a:t>
            </a:r>
            <a:r>
              <a:rPr lang="en" sz="1400" b="1"/>
              <a:t>logical</a:t>
            </a:r>
            <a:r>
              <a:rPr lang="en" sz="1400"/>
              <a:t> (as </a:t>
            </a:r>
            <a:r>
              <a:rPr lang="en" sz="1400" b="1"/>
              <a:t>opposed to numerical</a:t>
            </a:r>
            <a:r>
              <a:rPr lang="en" sz="1400"/>
              <a:t>) specification of the reward function.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39" name="Google Shape;539;p28"/>
          <p:cNvSpPr/>
          <p:nvPr/>
        </p:nvSpPr>
        <p:spPr>
          <a:xfrm>
            <a:off x="4177726" y="1549856"/>
            <a:ext cx="848100" cy="348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8"/>
          <p:cNvSpPr txBox="1">
            <a:spLocks noGrp="1"/>
          </p:cNvSpPr>
          <p:nvPr>
            <p:ph type="subTitle" idx="1"/>
          </p:nvPr>
        </p:nvSpPr>
        <p:spPr>
          <a:xfrm>
            <a:off x="5380350" y="1265475"/>
            <a:ext cx="3350700" cy="1143000"/>
          </a:xfrm>
          <a:prstGeom prst="rect">
            <a:avLst/>
          </a:prstGeom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Raises </a:t>
            </a:r>
            <a:r>
              <a:rPr lang="en" sz="1400" b="1"/>
              <a:t>problems</a:t>
            </a:r>
            <a:r>
              <a:rPr lang="en" sz="1400"/>
              <a:t> related to the adopted optimization procedures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Expert and the learner must share the representation space (states and actions)</a:t>
            </a:r>
            <a:endParaRPr sz="1400"/>
          </a:p>
        </p:txBody>
      </p:sp>
      <p:sp>
        <p:nvSpPr>
          <p:cNvPr id="541" name="Google Shape;541;p28"/>
          <p:cNvSpPr/>
          <p:nvPr/>
        </p:nvSpPr>
        <p:spPr>
          <a:xfrm>
            <a:off x="4177726" y="3150056"/>
            <a:ext cx="848100" cy="3483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8"/>
          <p:cNvSpPr txBox="1">
            <a:spLocks noGrp="1"/>
          </p:cNvSpPr>
          <p:nvPr>
            <p:ph type="subTitle" idx="1"/>
          </p:nvPr>
        </p:nvSpPr>
        <p:spPr>
          <a:xfrm>
            <a:off x="5380350" y="2865675"/>
            <a:ext cx="3350700" cy="136830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Incorporated into a device known as a </a:t>
            </a:r>
            <a:r>
              <a:rPr lang="en" sz="1400" i="1"/>
              <a:t>Restraining Bolt</a:t>
            </a:r>
            <a:endParaRPr sz="1400" i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Expert and learner and the RB using different representations of the environment’s actions and states</a:t>
            </a:r>
            <a:endParaRPr sz="1400"/>
          </a:p>
        </p:txBody>
      </p:sp>
      <p:grpSp>
        <p:nvGrpSpPr>
          <p:cNvPr id="543" name="Google Shape;543;p28"/>
          <p:cNvGrpSpPr/>
          <p:nvPr/>
        </p:nvGrpSpPr>
        <p:grpSpPr>
          <a:xfrm>
            <a:off x="4259899" y="2105841"/>
            <a:ext cx="712557" cy="785901"/>
            <a:chOff x="4206459" y="1191441"/>
            <a:chExt cx="712557" cy="785901"/>
          </a:xfrm>
        </p:grpSpPr>
        <p:sp>
          <p:nvSpPr>
            <p:cNvPr id="544" name="Google Shape;544;p28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28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549" name="Google Shape;549;p28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8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8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8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28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54" name="Google Shape;554;p28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8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8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" name="Google Shape;558;p28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559" name="Google Shape;559;p28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" name="Google Shape;563;p28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564" name="Google Shape;564;p28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8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8" name="Google Shape;568;p28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" name="Google Shape;572;p28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573" name="Google Shape;573;p28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8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8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578" name="Google Shape;578;p28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8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8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2" name="Google Shape;582;p28"/>
          <p:cNvSpPr txBox="1"/>
          <p:nvPr/>
        </p:nvSpPr>
        <p:spPr>
          <a:xfrm>
            <a:off x="485850" y="468715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sz="1000" i="1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9"/>
          <p:cNvSpPr txBox="1">
            <a:spLocks noGrp="1"/>
          </p:cNvSpPr>
          <p:nvPr>
            <p:ph type="ctrTitle"/>
          </p:nvPr>
        </p:nvSpPr>
        <p:spPr>
          <a:xfrm>
            <a:off x="1057275" y="362625"/>
            <a:ext cx="6725400" cy="7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IRL &amp; IL </a:t>
            </a:r>
            <a:endParaRPr sz="3500"/>
          </a:p>
        </p:txBody>
      </p:sp>
      <p:sp>
        <p:nvSpPr>
          <p:cNvPr id="588" name="Google Shape;588;p29"/>
          <p:cNvSpPr txBox="1">
            <a:spLocks noGrp="1"/>
          </p:cNvSpPr>
          <p:nvPr>
            <p:ph type="subTitle" idx="1"/>
          </p:nvPr>
        </p:nvSpPr>
        <p:spPr>
          <a:xfrm>
            <a:off x="562050" y="1280500"/>
            <a:ext cx="7707300" cy="13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Inverse Reinforcement Learning</a:t>
            </a:r>
            <a:r>
              <a:rPr lang="en" sz="1400"/>
              <a:t> (IRL) consists in estimating a reward function from a set of traces captured during the execution of an agent’s policy.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</a:t>
            </a:r>
            <a:r>
              <a:rPr lang="en" sz="1400" b="1"/>
              <a:t>Imitation Learning</a:t>
            </a:r>
            <a:r>
              <a:rPr lang="en" sz="1400"/>
              <a:t> (IL), an expert agent executes a possibly optimal policy, generating a set of execution traces which are exploited by a learning agent to reconstruct the reward function</a:t>
            </a:r>
            <a:endParaRPr sz="1400"/>
          </a:p>
        </p:txBody>
      </p:sp>
      <p:grpSp>
        <p:nvGrpSpPr>
          <p:cNvPr id="589" name="Google Shape;589;p29"/>
          <p:cNvGrpSpPr/>
          <p:nvPr/>
        </p:nvGrpSpPr>
        <p:grpSpPr>
          <a:xfrm>
            <a:off x="1088733" y="2996516"/>
            <a:ext cx="576305" cy="737379"/>
            <a:chOff x="5800725" y="3822632"/>
            <a:chExt cx="277644" cy="354594"/>
          </a:xfrm>
        </p:grpSpPr>
        <p:sp>
          <p:nvSpPr>
            <p:cNvPr id="590" name="Google Shape;590;p29"/>
            <p:cNvSpPr/>
            <p:nvPr/>
          </p:nvSpPr>
          <p:spPr>
            <a:xfrm>
              <a:off x="5901055" y="3896869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5968217" y="38968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5916547" y="3935804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5895416" y="3879888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5961786" y="3879888"/>
              <a:ext cx="21923" cy="10233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5800725" y="3822632"/>
              <a:ext cx="277644" cy="354594"/>
            </a:xfrm>
            <a:custGeom>
              <a:avLst/>
              <a:gdLst/>
              <a:ahLst/>
              <a:cxnLst/>
              <a:rect l="l" t="t" r="r" b="b"/>
              <a:pathLst>
                <a:path w="8764" h="11193" extrusionOk="0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6012727" y="4085840"/>
              <a:ext cx="37731" cy="37763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29"/>
          <p:cNvSpPr txBox="1"/>
          <p:nvPr/>
        </p:nvSpPr>
        <p:spPr>
          <a:xfrm>
            <a:off x="674025" y="3802625"/>
            <a:ext cx="1307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Expert Agent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598" name="Google Shape;598;p29"/>
          <p:cNvGrpSpPr/>
          <p:nvPr/>
        </p:nvGrpSpPr>
        <p:grpSpPr>
          <a:xfrm>
            <a:off x="4327171" y="3056072"/>
            <a:ext cx="441786" cy="591425"/>
            <a:chOff x="2691555" y="2884503"/>
            <a:chExt cx="215044" cy="348924"/>
          </a:xfrm>
        </p:grpSpPr>
        <p:sp>
          <p:nvSpPr>
            <p:cNvPr id="599" name="Google Shape;599;p29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" name="Google Shape;602;p29"/>
          <p:cNvSpPr txBox="1"/>
          <p:nvPr/>
        </p:nvSpPr>
        <p:spPr>
          <a:xfrm>
            <a:off x="4121580" y="3781541"/>
            <a:ext cx="7800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Learner Agent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603" name="Google Shape;603;p29"/>
          <p:cNvGrpSpPr/>
          <p:nvPr/>
        </p:nvGrpSpPr>
        <p:grpSpPr>
          <a:xfrm>
            <a:off x="2646041" y="3057247"/>
            <a:ext cx="507975" cy="469160"/>
            <a:chOff x="3868302" y="2569300"/>
            <a:chExt cx="824100" cy="824100"/>
          </a:xfrm>
        </p:grpSpPr>
        <p:sp>
          <p:nvSpPr>
            <p:cNvPr id="604" name="Google Shape;604;p29"/>
            <p:cNvSpPr/>
            <p:nvPr/>
          </p:nvSpPr>
          <p:spPr>
            <a:xfrm>
              <a:off x="3868302" y="2569300"/>
              <a:ext cx="824100" cy="82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5" name="Google Shape;605;p29"/>
            <p:cNvGrpSpPr/>
            <p:nvPr/>
          </p:nvGrpSpPr>
          <p:grpSpPr>
            <a:xfrm>
              <a:off x="4001033" y="2691210"/>
              <a:ext cx="577210" cy="580282"/>
              <a:chOff x="3095745" y="3805393"/>
              <a:chExt cx="352840" cy="354717"/>
            </a:xfrm>
          </p:grpSpPr>
          <p:sp>
            <p:nvSpPr>
              <p:cNvPr id="606" name="Google Shape;606;p29"/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12" name="Google Shape;612;p29"/>
          <p:cNvCxnSpPr>
            <a:stCxn id="597" idx="3"/>
            <a:endCxn id="604" idx="1"/>
          </p:cNvCxnSpPr>
          <p:nvPr/>
        </p:nvCxnSpPr>
        <p:spPr>
          <a:xfrm rot="10800000" flipH="1">
            <a:off x="1981725" y="3291875"/>
            <a:ext cx="664200" cy="7251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3" name="Google Shape;613;p29"/>
          <p:cNvCxnSpPr>
            <a:endCxn id="602" idx="1"/>
          </p:cNvCxnSpPr>
          <p:nvPr/>
        </p:nvCxnSpPr>
        <p:spPr>
          <a:xfrm>
            <a:off x="3178080" y="3261191"/>
            <a:ext cx="943500" cy="684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4" name="Google Shape;614;p29"/>
          <p:cNvSpPr txBox="1">
            <a:spLocks noGrp="1"/>
          </p:cNvSpPr>
          <p:nvPr>
            <p:ph type="title" idx="4294967295"/>
          </p:nvPr>
        </p:nvSpPr>
        <p:spPr>
          <a:xfrm>
            <a:off x="7234375" y="3761725"/>
            <a:ext cx="12408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Reward function</a:t>
            </a:r>
            <a:endParaRPr sz="1400"/>
          </a:p>
        </p:txBody>
      </p:sp>
      <p:sp>
        <p:nvSpPr>
          <p:cNvPr id="615" name="Google Shape;615;p29"/>
          <p:cNvSpPr/>
          <p:nvPr/>
        </p:nvSpPr>
        <p:spPr>
          <a:xfrm>
            <a:off x="5802800" y="3020825"/>
            <a:ext cx="576300" cy="591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9"/>
          <p:cNvSpPr/>
          <p:nvPr/>
        </p:nvSpPr>
        <p:spPr>
          <a:xfrm>
            <a:off x="5842550" y="3117074"/>
            <a:ext cx="507966" cy="469153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7" name="Google Shape;617;p29"/>
          <p:cNvCxnSpPr>
            <a:stCxn id="602" idx="3"/>
          </p:cNvCxnSpPr>
          <p:nvPr/>
        </p:nvCxnSpPr>
        <p:spPr>
          <a:xfrm rot="10800000" flipH="1">
            <a:off x="4901580" y="3291791"/>
            <a:ext cx="868500" cy="654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8" name="Google Shape;618;p29"/>
          <p:cNvCxnSpPr>
            <a:stCxn id="614" idx="2"/>
            <a:endCxn id="597" idx="2"/>
          </p:cNvCxnSpPr>
          <p:nvPr/>
        </p:nvCxnSpPr>
        <p:spPr>
          <a:xfrm rot="5400000">
            <a:off x="4591075" y="967825"/>
            <a:ext cx="600" cy="6526800"/>
          </a:xfrm>
          <a:prstGeom prst="curvedConnector3">
            <a:avLst>
              <a:gd name="adj1" fmla="val 114208334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29"/>
          <p:cNvCxnSpPr/>
          <p:nvPr/>
        </p:nvCxnSpPr>
        <p:spPr>
          <a:xfrm>
            <a:off x="6378480" y="3261191"/>
            <a:ext cx="943500" cy="684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0" name="Google Shape;620;p29"/>
          <p:cNvSpPr txBox="1"/>
          <p:nvPr/>
        </p:nvSpPr>
        <p:spPr>
          <a:xfrm>
            <a:off x="3882825" y="4434675"/>
            <a:ext cx="13641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 a policy that imitates Expert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21" name="Google Shape;621;p29"/>
          <p:cNvSpPr txBox="1"/>
          <p:nvPr/>
        </p:nvSpPr>
        <p:spPr>
          <a:xfrm>
            <a:off x="1410825" y="2605875"/>
            <a:ext cx="13077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Executes a possibly optimal policy</a:t>
            </a:r>
            <a:endParaRPr sz="1100" i="1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22" name="Google Shape;622;p29"/>
          <p:cNvSpPr txBox="1"/>
          <p:nvPr/>
        </p:nvSpPr>
        <p:spPr>
          <a:xfrm>
            <a:off x="3037325" y="3017325"/>
            <a:ext cx="1240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Execution traces</a:t>
            </a:r>
            <a:endParaRPr sz="1100" i="1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23" name="Google Shape;623;p29"/>
          <p:cNvSpPr txBox="1"/>
          <p:nvPr/>
        </p:nvSpPr>
        <p:spPr>
          <a:xfrm>
            <a:off x="6626025" y="3139275"/>
            <a:ext cx="15168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Reconstruction of the reward function</a:t>
            </a:r>
            <a:endParaRPr sz="1100" i="1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24" name="Google Shape;624;p29"/>
          <p:cNvSpPr txBox="1"/>
          <p:nvPr/>
        </p:nvSpPr>
        <p:spPr>
          <a:xfrm>
            <a:off x="562050" y="4827775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sz="1000" i="1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0"/>
          <p:cNvSpPr txBox="1">
            <a:spLocks noGrp="1"/>
          </p:cNvSpPr>
          <p:nvPr>
            <p:ph type="subTitle" idx="1"/>
          </p:nvPr>
        </p:nvSpPr>
        <p:spPr>
          <a:xfrm>
            <a:off x="2432275" y="704850"/>
            <a:ext cx="4380000" cy="1445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Expert and learner may be different kinds of agents, e.g., human and robot like in fig. a and b, executing tasks in different ways, i.e., with different action and perception abilities.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630" name="Google Shape;6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329300"/>
            <a:ext cx="701992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0"/>
          <p:cNvSpPr txBox="1"/>
          <p:nvPr/>
        </p:nvSpPr>
        <p:spPr>
          <a:xfrm>
            <a:off x="623425" y="480770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sz="1000" i="1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1"/>
          <p:cNvSpPr txBox="1">
            <a:spLocks noGrp="1"/>
          </p:cNvSpPr>
          <p:nvPr>
            <p:ph type="ctrTitle"/>
          </p:nvPr>
        </p:nvSpPr>
        <p:spPr>
          <a:xfrm>
            <a:off x="1561650" y="272175"/>
            <a:ext cx="63003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Restraining Bolt</a:t>
            </a:r>
            <a:endParaRPr sz="4000"/>
          </a:p>
        </p:txBody>
      </p:sp>
      <p:pic>
        <p:nvPicPr>
          <p:cNvPr id="637" name="Google Shape;6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000" y="1128075"/>
            <a:ext cx="2908050" cy="34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1"/>
          <p:cNvSpPr txBox="1"/>
          <p:nvPr/>
        </p:nvSpPr>
        <p:spPr>
          <a:xfrm>
            <a:off x="4469950" y="1966275"/>
            <a:ext cx="3621300" cy="1862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lang="en" sz="1500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Fit him with a restraining bolt and take him back to His Excellency's main audience chamber.</a:t>
            </a:r>
            <a:r>
              <a:rPr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―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EV-9D9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regarding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C-3PO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9" name="Google Shape;639;p31"/>
          <p:cNvGrpSpPr/>
          <p:nvPr/>
        </p:nvGrpSpPr>
        <p:grpSpPr>
          <a:xfrm>
            <a:off x="6831186" y="2626098"/>
            <a:ext cx="1087290" cy="1140578"/>
            <a:chOff x="4206459" y="1191441"/>
            <a:chExt cx="712557" cy="785901"/>
          </a:xfrm>
        </p:grpSpPr>
        <p:sp>
          <p:nvSpPr>
            <p:cNvPr id="640" name="Google Shape;640;p31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4" name="Google Shape;644;p31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645" name="Google Shape;645;p3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31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650" name="Google Shape;650;p3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31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655" name="Google Shape;655;p3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659;p3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660" name="Google Shape;660;p3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31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3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669" name="Google Shape;669;p3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1"/>
            <p:cNvGrpSpPr/>
            <p:nvPr/>
          </p:nvGrpSpPr>
          <p:grpSpPr>
            <a:xfrm>
              <a:off x="4771663" y="1901038"/>
              <a:ext cx="108651" cy="76305"/>
              <a:chOff x="4771663" y="1901038"/>
              <a:chExt cx="108651" cy="76305"/>
            </a:xfrm>
          </p:grpSpPr>
          <p:sp>
            <p:nvSpPr>
              <p:cNvPr id="674" name="Google Shape;674;p3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4868600" y="1925078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8" name="Google Shape;678;p31"/>
          <p:cNvSpPr txBox="1"/>
          <p:nvPr/>
        </p:nvSpPr>
        <p:spPr>
          <a:xfrm>
            <a:off x="563150" y="472730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sz="1000" i="1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32"/>
          <p:cNvGrpSpPr/>
          <p:nvPr/>
        </p:nvGrpSpPr>
        <p:grpSpPr>
          <a:xfrm>
            <a:off x="1837005" y="950833"/>
            <a:ext cx="5821896" cy="2561637"/>
            <a:chOff x="238125" y="1662850"/>
            <a:chExt cx="7137300" cy="2217100"/>
          </a:xfrm>
        </p:grpSpPr>
        <p:sp>
          <p:nvSpPr>
            <p:cNvPr id="684" name="Google Shape;684;p32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2"/>
          <p:cNvSpPr txBox="1"/>
          <p:nvPr/>
        </p:nvSpPr>
        <p:spPr>
          <a:xfrm>
            <a:off x="2143125" y="1319225"/>
            <a:ext cx="40515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" b="1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Restraining Bolt</a:t>
            </a:r>
            <a:r>
              <a:rPr lang="en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a device, with its own sensors, that can be attached to a Reinforcement Learning (RL) agent, to constrain its behavior and make it fulfill desired temporal high-level goals. 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95" name="Google Shape;695;p32"/>
          <p:cNvGrpSpPr/>
          <p:nvPr/>
        </p:nvGrpSpPr>
        <p:grpSpPr>
          <a:xfrm>
            <a:off x="6331602" y="1874044"/>
            <a:ext cx="1149639" cy="1202429"/>
            <a:chOff x="4206459" y="1191441"/>
            <a:chExt cx="712557" cy="785901"/>
          </a:xfrm>
        </p:grpSpPr>
        <p:sp>
          <p:nvSpPr>
            <p:cNvPr id="696" name="Google Shape;696;p32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0" name="Google Shape;700;p32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701" name="Google Shape;701;p32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2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2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705;p32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706" name="Google Shape;706;p32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2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2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2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32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711" name="Google Shape;711;p32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2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2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2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2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16" name="Google Shape;716;p32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2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2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2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0" name="Google Shape;720;p32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32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725" name="Google Shape;725;p32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2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2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2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32"/>
            <p:cNvGrpSpPr/>
            <p:nvPr/>
          </p:nvGrpSpPr>
          <p:grpSpPr>
            <a:xfrm>
              <a:off x="4771663" y="1901038"/>
              <a:ext cx="108651" cy="76305"/>
              <a:chOff x="4771663" y="1901038"/>
              <a:chExt cx="108651" cy="76305"/>
            </a:xfrm>
          </p:grpSpPr>
          <p:sp>
            <p:nvSpPr>
              <p:cNvPr id="730" name="Google Shape;730;p32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2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2"/>
              <p:cNvSpPr/>
              <p:nvPr/>
            </p:nvSpPr>
            <p:spPr>
              <a:xfrm>
                <a:off x="4868600" y="1925078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2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4" name="Google Shape;734;p32"/>
          <p:cNvGrpSpPr/>
          <p:nvPr/>
        </p:nvGrpSpPr>
        <p:grpSpPr>
          <a:xfrm>
            <a:off x="1370695" y="2486097"/>
            <a:ext cx="6202560" cy="1292564"/>
            <a:chOff x="2735900" y="3141850"/>
            <a:chExt cx="4615000" cy="1024950"/>
          </a:xfrm>
        </p:grpSpPr>
        <p:sp>
          <p:nvSpPr>
            <p:cNvPr id="735" name="Google Shape;735;p32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737" name="Google Shape;737;p32"/>
          <p:cNvSpPr txBox="1"/>
          <p:nvPr/>
        </p:nvSpPr>
        <p:spPr>
          <a:xfrm>
            <a:off x="2092100" y="3741275"/>
            <a:ext cx="55668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Such goals are expressed as formulas of linear-time temporal logic over finite traces, LDL</a:t>
            </a:r>
            <a:r>
              <a:rPr lang="en" sz="900" i="1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, over a set of fluents, generally different from the features used by the RL agent.</a:t>
            </a:r>
            <a:endParaRPr sz="12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8" name="Google Shape;738;p32"/>
          <p:cNvSpPr txBox="1"/>
          <p:nvPr/>
        </p:nvSpPr>
        <p:spPr>
          <a:xfrm>
            <a:off x="679525" y="481140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sz="1000" i="1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33"/>
          <p:cNvGrpSpPr/>
          <p:nvPr/>
        </p:nvGrpSpPr>
        <p:grpSpPr>
          <a:xfrm>
            <a:off x="1545933" y="405716"/>
            <a:ext cx="576305" cy="737379"/>
            <a:chOff x="5800725" y="3822632"/>
            <a:chExt cx="277644" cy="354594"/>
          </a:xfrm>
        </p:grpSpPr>
        <p:sp>
          <p:nvSpPr>
            <p:cNvPr id="744" name="Google Shape;744;p33"/>
            <p:cNvSpPr/>
            <p:nvPr/>
          </p:nvSpPr>
          <p:spPr>
            <a:xfrm>
              <a:off x="5901055" y="3896869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5968217" y="38968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5916547" y="3935804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5895416" y="3879888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5961786" y="3879888"/>
              <a:ext cx="21923" cy="10233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5800725" y="3822632"/>
              <a:ext cx="277644" cy="354594"/>
            </a:xfrm>
            <a:custGeom>
              <a:avLst/>
              <a:gdLst/>
              <a:ahLst/>
              <a:cxnLst/>
              <a:rect l="l" t="t" r="r" b="b"/>
              <a:pathLst>
                <a:path w="8764" h="11193" extrusionOk="0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6012727" y="4085840"/>
              <a:ext cx="37731" cy="37763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33"/>
          <p:cNvGrpSpPr/>
          <p:nvPr/>
        </p:nvGrpSpPr>
        <p:grpSpPr>
          <a:xfrm>
            <a:off x="4183699" y="429441"/>
            <a:ext cx="712557" cy="785901"/>
            <a:chOff x="4206459" y="1191441"/>
            <a:chExt cx="712557" cy="785901"/>
          </a:xfrm>
        </p:grpSpPr>
        <p:sp>
          <p:nvSpPr>
            <p:cNvPr id="752" name="Google Shape;752;p33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6" name="Google Shape;756;p33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757" name="Google Shape;757;p33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3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3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3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3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3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3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6" name="Google Shape;766;p33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767" name="Google Shape;767;p33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3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3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3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1" name="Google Shape;771;p33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72" name="Google Shape;772;p33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3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3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3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6" name="Google Shape;776;p33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33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781" name="Google Shape;781;p33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3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3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3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33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786" name="Google Shape;786;p33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3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0" name="Google Shape;790;p33"/>
          <p:cNvGrpSpPr/>
          <p:nvPr/>
        </p:nvGrpSpPr>
        <p:grpSpPr>
          <a:xfrm>
            <a:off x="7035671" y="631097"/>
            <a:ext cx="441786" cy="591425"/>
            <a:chOff x="2691555" y="2884503"/>
            <a:chExt cx="215044" cy="348924"/>
          </a:xfrm>
        </p:grpSpPr>
        <p:sp>
          <p:nvSpPr>
            <p:cNvPr id="791" name="Google Shape;791;p33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" name="Google Shape;794;p33"/>
          <p:cNvSpPr txBox="1"/>
          <p:nvPr/>
        </p:nvSpPr>
        <p:spPr>
          <a:xfrm>
            <a:off x="539525" y="1271600"/>
            <a:ext cx="2714700" cy="34494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ven Pro"/>
              <a:buChar char="➢"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The expert agent executes its policy, producing desired and undesired traces at its own representation level.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ven Pro"/>
              <a:buChar char="➢"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From these traces, we obtain a deterministic finite-state automaton (</a:t>
            </a:r>
            <a:r>
              <a:rPr lang="en" b="1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DFA</a:t>
            </a: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) accepting all the positive (desired) traces and rejecting all the negative (undesired) ones.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ven Pro"/>
              <a:buChar char="➢"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The </a:t>
            </a:r>
            <a:r>
              <a:rPr lang="en" b="1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DFA</a:t>
            </a: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 thus represents (an approximation of) the expert’s behavior.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95" name="Google Shape;795;p33"/>
          <p:cNvSpPr txBox="1"/>
          <p:nvPr/>
        </p:nvSpPr>
        <p:spPr>
          <a:xfrm>
            <a:off x="3472550" y="1271650"/>
            <a:ext cx="2377800" cy="29289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ven Pro"/>
              <a:buChar char="➢"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The DFA is incorporated in a RB, to make it learn a (possibly optimal) policy that imitates the expert’s behavior.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ven Pro"/>
              <a:buChar char="➢"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The low-level traces generated by the expert are transformed into high-level traces from the RB sensors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96" name="Google Shape;796;p33"/>
          <p:cNvSpPr txBox="1"/>
          <p:nvPr/>
        </p:nvSpPr>
        <p:spPr>
          <a:xfrm>
            <a:off x="6068650" y="1288600"/>
            <a:ext cx="2377800" cy="12750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Once the high-level behavior is learned, this can be transferred to an agent with different capabilities.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797" name="Google Shape;797;p33"/>
          <p:cNvCxnSpPr/>
          <p:nvPr/>
        </p:nvCxnSpPr>
        <p:spPr>
          <a:xfrm rot="10800000" flipH="1">
            <a:off x="502300" y="4741650"/>
            <a:ext cx="8277900" cy="201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oval" w="med" len="med"/>
            <a:tailEnd type="stealth" w="med" len="med"/>
          </a:ln>
        </p:spPr>
      </p:cxnSp>
      <p:sp>
        <p:nvSpPr>
          <p:cNvPr id="798" name="Google Shape;798;p33"/>
          <p:cNvSpPr txBox="1"/>
          <p:nvPr/>
        </p:nvSpPr>
        <p:spPr>
          <a:xfrm>
            <a:off x="2899350" y="1271600"/>
            <a:ext cx="354900" cy="31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6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9" name="Google Shape;799;p33"/>
          <p:cNvSpPr txBox="1"/>
          <p:nvPr/>
        </p:nvSpPr>
        <p:spPr>
          <a:xfrm>
            <a:off x="5495450" y="1271600"/>
            <a:ext cx="354900" cy="31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6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0" name="Google Shape;800;p33"/>
          <p:cNvSpPr txBox="1"/>
          <p:nvPr/>
        </p:nvSpPr>
        <p:spPr>
          <a:xfrm>
            <a:off x="8086250" y="1288600"/>
            <a:ext cx="354900" cy="31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6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1" name="Google Shape;801;p33"/>
          <p:cNvSpPr txBox="1"/>
          <p:nvPr/>
        </p:nvSpPr>
        <p:spPr>
          <a:xfrm>
            <a:off x="512925" y="484950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sz="1000" i="1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2438</Words>
  <Application>Microsoft Office PowerPoint</Application>
  <PresentationFormat>On-screen Show (16:9)</PresentationFormat>
  <Paragraphs>321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Livvic Light</vt:lpstr>
      <vt:lpstr>Proxima Nova</vt:lpstr>
      <vt:lpstr>Nunito Light</vt:lpstr>
      <vt:lpstr>Fira Sans Extra Condensed Medium</vt:lpstr>
      <vt:lpstr>Open Sans</vt:lpstr>
      <vt:lpstr>Share Tech</vt:lpstr>
      <vt:lpstr>Courier New</vt:lpstr>
      <vt:lpstr>Advent Pro SemiBold</vt:lpstr>
      <vt:lpstr>Proxima Nova Semibold</vt:lpstr>
      <vt:lpstr>Arial</vt:lpstr>
      <vt:lpstr>Fira Sans Condensed Medium</vt:lpstr>
      <vt:lpstr>Maven Pro</vt:lpstr>
      <vt:lpstr>Data Science Consulting by Slidesgo</vt:lpstr>
      <vt:lpstr>Slidesgo Final Pages</vt:lpstr>
      <vt:lpstr>Imitation Learning over Heterogeneous Agents with Restraining Bolt </vt:lpstr>
      <vt:lpstr>INTRODUCTION</vt:lpstr>
      <vt:lpstr>PowerPoint Presentation</vt:lpstr>
      <vt:lpstr>Problems</vt:lpstr>
      <vt:lpstr>IRL &amp; IL </vt:lpstr>
      <vt:lpstr>PowerPoint Presentation</vt:lpstr>
      <vt:lpstr>Restraining Bolt</vt:lpstr>
      <vt:lpstr>PowerPoint Presentation</vt:lpstr>
      <vt:lpstr>PowerPoint Presentation</vt:lpstr>
      <vt:lpstr>Other approaches</vt:lpstr>
      <vt:lpstr>Passive and active learning</vt:lpstr>
      <vt:lpstr>PROBLEM DEFINITION</vt:lpstr>
      <vt:lpstr>Learner Defined on MDP:  Ml=〈Sl, Al, Trl, Rl〉</vt:lpstr>
      <vt:lpstr>Restraining Bolt     How is defined a Restraining Bolt? </vt:lpstr>
      <vt:lpstr>Definition of task in the RB</vt:lpstr>
      <vt:lpstr>Learning a RB (IRL)</vt:lpstr>
      <vt:lpstr>Reinforcement Learning                    RL+RB </vt:lpstr>
      <vt:lpstr>Placing the RB on the Learning Agent</vt:lpstr>
      <vt:lpstr>SOLUTION METHOD</vt:lpstr>
      <vt:lpstr>TARGET </vt:lpstr>
      <vt:lpstr>OBJECTIVE: to generalize</vt:lpstr>
      <vt:lpstr>Automata Learning</vt:lpstr>
      <vt:lpstr>How to create the DFA?</vt:lpstr>
      <vt:lpstr>L* algorithm :  How does it works?</vt:lpstr>
      <vt:lpstr>Learning with L*</vt:lpstr>
      <vt:lpstr>L* algorithm offline</vt:lpstr>
      <vt:lpstr>L* algorithm offline - cont.</vt:lpstr>
      <vt:lpstr>CASE STUDIES</vt:lpstr>
      <vt:lpstr>CASE STUDIES</vt:lpstr>
      <vt:lpstr>Breakout analysis</vt:lpstr>
      <vt:lpstr>Generating the DFA</vt:lpstr>
      <vt:lpstr>Breaking the game</vt:lpstr>
      <vt:lpstr>Generalization of the DFA</vt:lpstr>
      <vt:lpstr>The Learned Agents + RB</vt:lpstr>
      <vt:lpstr>Conclusions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Imitation Learning over Heterogeneous Agents with Restraining Bolt </dc:title>
  <cp:lastModifiedBy>Fabian Humberto Fonseca Aponte</cp:lastModifiedBy>
  <cp:revision>1</cp:revision>
  <dcterms:modified xsi:type="dcterms:W3CDTF">2020-05-25T15:16:49Z</dcterms:modified>
</cp:coreProperties>
</file>